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Lst>
  <p:sldSz cy="6858000" cx="9144000"/>
  <p:notesSz cx="6953875" cy="9309100"/>
  <p:embeddedFontLst>
    <p:embeddedFont>
      <p:font typeface="Roboto"/>
      <p:regular r:id="rId119"/>
      <p:bold r:id="rId120"/>
      <p:italic r:id="rId121"/>
      <p:boldItalic r:id="rId122"/>
    </p:embeddedFont>
    <p:embeddedFont>
      <p:font typeface="Tahoma"/>
      <p:regular r:id="rId123"/>
      <p:bold r:id="rId124"/>
    </p:embeddedFont>
    <p:embeddedFont>
      <p:font typeface="Gill Sans"/>
      <p:regular r:id="rId125"/>
      <p:bold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45886E-8EF2-478E-8107-30B76FA52541}">
  <a:tblStyle styleId="{B945886E-8EF2-478E-8107-30B76FA5254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86D4C72-82FA-49D7-8CA1-5EECBA5C5776}"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6" Type="http://schemas.openxmlformats.org/officeDocument/2006/relationships/font" Target="fonts/GillSans-bold.fntdata"/><Relationship Id="rId26" Type="http://schemas.openxmlformats.org/officeDocument/2006/relationships/slide" Target="slides/slide21.xml"/><Relationship Id="rId121" Type="http://schemas.openxmlformats.org/officeDocument/2006/relationships/font" Target="fonts/Roboto-italic.fntdata"/><Relationship Id="rId25" Type="http://schemas.openxmlformats.org/officeDocument/2006/relationships/slide" Target="slides/slide20.xml"/><Relationship Id="rId120"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GillSans-regular.fntdata"/><Relationship Id="rId29" Type="http://schemas.openxmlformats.org/officeDocument/2006/relationships/slide" Target="slides/slide24.xml"/><Relationship Id="rId124" Type="http://schemas.openxmlformats.org/officeDocument/2006/relationships/font" Target="fonts/Tahoma-bold.fntdata"/><Relationship Id="rId123" Type="http://schemas.openxmlformats.org/officeDocument/2006/relationships/font" Target="fonts/Tahoma-regular.fntdata"/><Relationship Id="rId122" Type="http://schemas.openxmlformats.org/officeDocument/2006/relationships/font" Target="fonts/Roboto-bold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font" Target="fonts/Roboto-regular.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14662" cy="465137"/>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9pPr>
          </a:lstStyle>
          <a:p/>
        </p:txBody>
      </p:sp>
      <p:sp>
        <p:nvSpPr>
          <p:cNvPr id="4" name="Google Shape;4;n"/>
          <p:cNvSpPr txBox="1"/>
          <p:nvPr>
            <p:ph idx="10" type="dt"/>
          </p:nvPr>
        </p:nvSpPr>
        <p:spPr>
          <a:xfrm>
            <a:off x="3940175" y="0"/>
            <a:ext cx="3014662" cy="465137"/>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9pPr>
          </a:lstStyle>
          <a:p/>
        </p:txBody>
      </p:sp>
      <p:sp>
        <p:nvSpPr>
          <p:cNvPr id="5" name="Google Shape;5;n"/>
          <p:cNvSpPr/>
          <p:nvPr>
            <p:ph idx="3"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843962"/>
            <a:ext cx="3014662" cy="46513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ahoma"/>
                <a:ea typeface="Tahoma"/>
                <a:cs typeface="Tahoma"/>
                <a:sym typeface="Tahoma"/>
              </a:defRPr>
            </a:lvl9pPr>
          </a:lstStyle>
          <a:p/>
        </p:txBody>
      </p:sp>
      <p:sp>
        <p:nvSpPr>
          <p:cNvPr id="8" name="Google Shape;8;n"/>
          <p:cNvSpPr txBox="1"/>
          <p:nvPr>
            <p:ph idx="12" type="sldNum"/>
          </p:nvPr>
        </p:nvSpPr>
        <p:spPr>
          <a:xfrm>
            <a:off x="3940175" y="8843962"/>
            <a:ext cx="3014662" cy="465137"/>
          </a:xfrm>
          <a:prstGeom prst="rect">
            <a:avLst/>
          </a:prstGeom>
          <a:noFill/>
          <a:ln>
            <a:noFill/>
          </a:ln>
        </p:spPr>
        <p:txBody>
          <a:bodyPr anchorCtr="0" anchor="b" bIns="46450" lIns="92925" spcFirstLastPara="1" rIns="92925" wrap="square" tIns="4645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6" name="Google Shape;96;p1: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71" name="Google Shape;171;p10: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00: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57" name="Google Shape;957;p100: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01: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64" name="Google Shape;964;p101: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65" name="Google Shape;965;p101: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102: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72" name="Google Shape;972;p102: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03: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79" name="Google Shape;979;p103: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104: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88" name="Google Shape;988;p104: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105: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97" name="Google Shape;997;p105: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106: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06" name="Google Shape;1006;p106: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07: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13" name="Google Shape;1013;p107: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108: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22" name="Google Shape;1022;p108: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109: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31" name="Google Shape;1031;p109: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32" name="Google Shape;1032;p109: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80" name="Google Shape;180;p11: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10: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39" name="Google Shape;1039;p110: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11: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46" name="Google Shape;1046;p111: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47" name="Google Shape;1047;p111: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12: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55" name="Google Shape;1055;p112: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56" name="Google Shape;1056;p112: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113: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64" name="Google Shape;1064;p113: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65" name="Google Shape;1065;p113: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87" name="Google Shape;187;p12: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96" name="Google Shape;196;p13: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205" name="Google Shape;205;p14: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216" name="Google Shape;216;p15: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228" name="Google Shape;228;p16: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241" name="Google Shape;241;p17: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8: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250" name="Google Shape;250;p18: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9: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265" name="Google Shape;265;p19: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03" name="Google Shape;103;p2: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274" name="Google Shape;274;p20: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282" name="Google Shape;282;p21: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293" name="Google Shape;293;p22: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3: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03" name="Google Shape;303;p23: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4: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12" name="Google Shape;312;p24: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5: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19" name="Google Shape;319;p25: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6: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27" name="Google Shape;327;p26: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28" name="Google Shape;328;p26: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7: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35" name="Google Shape;335;p27: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36" name="Google Shape;336;p27: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8: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44" name="Google Shape;344;p28: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9: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53" name="Google Shape;353;p29: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11" name="Google Shape;111;p3: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0: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62" name="Google Shape;362;p30: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1: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398" name="Google Shape;398;p31: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2: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05" name="Google Shape;405;p32: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3: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13" name="Google Shape;413;p33: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4: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20" name="Google Shape;420;p34: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5: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27" name="Google Shape;427;p35: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6: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34" name="Google Shape;434;p36: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7: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43" name="Google Shape;443;p37: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8: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53" name="Google Shape;453;p38: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9: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61" name="Google Shape;461;p39: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22" name="Google Shape;122;p4: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0: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69" name="Google Shape;469;p40: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1: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77" name="Google Shape;477;p41: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2: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84" name="Google Shape;484;p42: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3: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494" name="Google Shape;494;p43: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4: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01" name="Google Shape;501;p44: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5: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10" name="Google Shape;510;p45: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6: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17" name="Google Shape;517;p46: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7: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24" name="Google Shape;524;p47: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8: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31" name="Google Shape;531;p48: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9: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38" name="Google Shape;538;p49: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31" name="Google Shape;131;p5: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0: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45" name="Google Shape;545;p50: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1: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554" name="Google Shape;554;p51: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2: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61" name="Google Shape;561;p52: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562" name="Google Shape;562;p52:notes"/>
          <p:cNvSpPr txBox="1"/>
          <p:nvPr>
            <p:ph idx="12" type="sldNum"/>
          </p:nvPr>
        </p:nvSpPr>
        <p:spPr>
          <a:xfrm>
            <a:off x="3940175" y="8843962"/>
            <a:ext cx="3014662" cy="465137"/>
          </a:xfrm>
          <a:prstGeom prst="rect">
            <a:avLst/>
          </a:prstGeom>
          <a:noFill/>
          <a:ln>
            <a:noFill/>
          </a:ln>
        </p:spPr>
        <p:txBody>
          <a:bodyPr anchorCtr="0" anchor="b" bIns="46450" lIns="92925" spcFirstLastPara="1" rIns="92925" wrap="square" tIns="4645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3: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69" name="Google Shape;569;p53: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570" name="Google Shape;570;p53:notes"/>
          <p:cNvSpPr txBox="1"/>
          <p:nvPr>
            <p:ph idx="12" type="sldNum"/>
          </p:nvPr>
        </p:nvSpPr>
        <p:spPr>
          <a:xfrm>
            <a:off x="3940175" y="8843962"/>
            <a:ext cx="3014662" cy="465137"/>
          </a:xfrm>
          <a:prstGeom prst="rect">
            <a:avLst/>
          </a:prstGeom>
          <a:noFill/>
          <a:ln>
            <a:noFill/>
          </a:ln>
        </p:spPr>
        <p:txBody>
          <a:bodyPr anchorCtr="0" anchor="b" bIns="46450" lIns="92925" spcFirstLastPara="1" rIns="92925" wrap="square" tIns="4645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54: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77" name="Google Shape;577;p54: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578" name="Google Shape;578;p54: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55: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85" name="Google Shape;585;p55: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586" name="Google Shape;586;p55:notes"/>
          <p:cNvSpPr txBox="1"/>
          <p:nvPr>
            <p:ph idx="12" type="sldNum"/>
          </p:nvPr>
        </p:nvSpPr>
        <p:spPr>
          <a:xfrm>
            <a:off x="3940175" y="8843962"/>
            <a:ext cx="3014662" cy="465137"/>
          </a:xfrm>
          <a:prstGeom prst="rect">
            <a:avLst/>
          </a:prstGeom>
          <a:noFill/>
          <a:ln>
            <a:noFill/>
          </a:ln>
        </p:spPr>
        <p:txBody>
          <a:bodyPr anchorCtr="0" anchor="b" bIns="46450" lIns="92925" spcFirstLastPara="1" rIns="92925" wrap="square" tIns="4645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6: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93" name="Google Shape;593;p56: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594" name="Google Shape;594;p56:notes"/>
          <p:cNvSpPr txBox="1"/>
          <p:nvPr>
            <p:ph idx="12" type="sldNum"/>
          </p:nvPr>
        </p:nvSpPr>
        <p:spPr>
          <a:xfrm>
            <a:off x="3940175" y="8843962"/>
            <a:ext cx="3014662" cy="465137"/>
          </a:xfrm>
          <a:prstGeom prst="rect">
            <a:avLst/>
          </a:prstGeom>
          <a:noFill/>
          <a:ln>
            <a:noFill/>
          </a:ln>
        </p:spPr>
        <p:txBody>
          <a:bodyPr anchorCtr="0" anchor="b" bIns="46450" lIns="92925" spcFirstLastPara="1" rIns="92925" wrap="square" tIns="4645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7: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02" name="Google Shape;602;p57: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03" name="Google Shape;603;p57: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8: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10" name="Google Shape;610;p58: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9: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17" name="Google Shape;617;p59: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40" name="Google Shape;140;p6: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60: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25" name="Google Shape;625;p60: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26" name="Google Shape;626;p60: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61: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33" name="Google Shape;633;p61: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2: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40" name="Google Shape;640;p62: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63: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47" name="Google Shape;647;p63: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64: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54" name="Google Shape;654;p64: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65: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61" name="Google Shape;661;p65: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62" name="Google Shape;662;p65: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66: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69" name="Google Shape;669;p66: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67: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76" name="Google Shape;676;p67: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8: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83" name="Google Shape;683;p68: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69: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90" name="Google Shape;690;p69: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691" name="Google Shape;691;p69: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49" name="Google Shape;149;p7: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50" name="Google Shape;150;p7: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70: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00" name="Google Shape;700;p70: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71: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08" name="Google Shape;708;p71: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72: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17" name="Google Shape;717;p72: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73: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28" name="Google Shape;728;p73: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29" name="Google Shape;729;p73: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74: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36" name="Google Shape;736;p74: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37" name="Google Shape;737;p74: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75: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44" name="Google Shape;744;p75: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45" name="Google Shape;745;p75: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76: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52" name="Google Shape;752;p76: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53" name="Google Shape;753;p76: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77: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60" name="Google Shape;760;p77: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61" name="Google Shape;761;p77:notes"/>
          <p:cNvSpPr txBox="1"/>
          <p:nvPr>
            <p:ph idx="12" type="sldNum"/>
          </p:nvPr>
        </p:nvSpPr>
        <p:spPr>
          <a:xfrm>
            <a:off x="3940175" y="8843962"/>
            <a:ext cx="3014700" cy="4650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78: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68" name="Google Shape;768;p78: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79: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75" name="Google Shape;775;p79: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57" name="Google Shape;157;p8: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80: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82" name="Google Shape;782;p80: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81: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89" name="Google Shape;789;p81: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82: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799" name="Google Shape;799;p82: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83: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11" name="Google Shape;811;p83: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84: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22" name="Google Shape;822;p84: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5: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34" name="Google Shape;834;p85: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86: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44" name="Google Shape;844;p86: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87: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52" name="Google Shape;852;p87: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88: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59" name="Google Shape;859;p88: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89: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67" name="Google Shape;867;p89: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164" name="Google Shape;164;p9: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90: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74" name="Google Shape;874;p90: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91: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84" name="Google Shape;884;p91: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92: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893" name="Google Shape;893;p92: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93: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00" name="Google Shape;900;p93: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94: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09" name="Google Shape;909;p94: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95: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18" name="Google Shape;918;p95:notes"/>
          <p:cNvSpPr/>
          <p:nvPr>
            <p:ph idx="2" type="sldImg"/>
          </p:nvPr>
        </p:nvSpPr>
        <p:spPr>
          <a:xfrm>
            <a:off x="1152525" y="698500"/>
            <a:ext cx="4649787"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96:notes"/>
          <p:cNvSpPr txBox="1"/>
          <p:nvPr>
            <p:ph idx="1" type="body"/>
          </p:nvPr>
        </p:nvSpPr>
        <p:spPr>
          <a:xfrm>
            <a:off x="927100" y="4421187"/>
            <a:ext cx="5100637" cy="41894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27" name="Google Shape;927;p96:notes"/>
          <p:cNvSpPr/>
          <p:nvPr>
            <p:ph idx="2" type="sldImg"/>
          </p:nvPr>
        </p:nvSpPr>
        <p:spPr>
          <a:xfrm>
            <a:off x="1152525" y="698500"/>
            <a:ext cx="4649788" cy="34893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97: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34" name="Google Shape;934;p97: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98: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42" name="Google Shape;942;p98: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99:notes"/>
          <p:cNvSpPr txBox="1"/>
          <p:nvPr>
            <p:ph idx="1" type="body"/>
          </p:nvPr>
        </p:nvSpPr>
        <p:spPr>
          <a:xfrm>
            <a:off x="927100" y="4421187"/>
            <a:ext cx="5100600" cy="41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800" u="none" cap="none" strike="noStrike">
              <a:solidFill>
                <a:srgbClr val="000000"/>
              </a:solidFill>
              <a:latin typeface="Arial"/>
              <a:ea typeface="Arial"/>
              <a:cs typeface="Arial"/>
              <a:sym typeface="Arial"/>
            </a:endParaRPr>
          </a:p>
        </p:txBody>
      </p:sp>
      <p:sp>
        <p:nvSpPr>
          <p:cNvPr id="949" name="Google Shape;949;p99:notes"/>
          <p:cNvSpPr/>
          <p:nvPr>
            <p:ph idx="2" type="sldImg"/>
          </p:nvPr>
        </p:nvSpPr>
        <p:spPr>
          <a:xfrm>
            <a:off x="1152525" y="698500"/>
            <a:ext cx="4649700" cy="348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2"/>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18" name="Google Shape;18;p2"/>
          <p:cNvSpPr txBox="1"/>
          <p:nvPr>
            <p:ph idx="1" type="body"/>
          </p:nvPr>
        </p:nvSpPr>
        <p:spPr>
          <a:xfrm>
            <a:off x="381000" y="1371600"/>
            <a:ext cx="83820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9" name="Google Shape;19;p2"/>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20" name="Google Shape;20;p2"/>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21" name="Google Shape;21;p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74" name="Google Shape;74;p11"/>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folHlink"/>
              </a:buClr>
              <a:buSzPts val="1680"/>
              <a:buFont typeface="Noto Sans Symbols"/>
              <a:buNone/>
              <a:defRPr b="1" sz="2400">
                <a:solidFill>
                  <a:schemeClr val="dk1"/>
                </a:solidFill>
                <a:latin typeface="Tahoma"/>
                <a:ea typeface="Tahoma"/>
                <a:cs typeface="Tahoma"/>
                <a:sym typeface="Tahoma"/>
              </a:defRPr>
            </a:lvl1pPr>
            <a:lvl2pPr indent="-228600" lvl="1" marL="914400" marR="0" algn="l">
              <a:lnSpc>
                <a:spcPct val="100000"/>
              </a:lnSpc>
              <a:spcBef>
                <a:spcPts val="400"/>
              </a:spcBef>
              <a:spcAft>
                <a:spcPts val="0"/>
              </a:spcAft>
              <a:buClr>
                <a:schemeClr val="hlink"/>
              </a:buClr>
              <a:buSzPts val="1540"/>
              <a:buFont typeface="Noto Sans Symbols"/>
              <a:buNone/>
              <a:defRPr b="1" i="0" sz="2000" u="none" cap="none" strike="noStrike">
                <a:solidFill>
                  <a:schemeClr val="dk1"/>
                </a:solidFill>
                <a:latin typeface="Tahoma"/>
                <a:ea typeface="Tahoma"/>
                <a:cs typeface="Tahoma"/>
                <a:sym typeface="Tahoma"/>
              </a:defRPr>
            </a:lvl2pPr>
            <a:lvl3pPr indent="-228600" lvl="2" marL="1371600" marR="0" algn="l">
              <a:lnSpc>
                <a:spcPct val="100000"/>
              </a:lnSpc>
              <a:spcBef>
                <a:spcPts val="360"/>
              </a:spcBef>
              <a:spcAft>
                <a:spcPts val="0"/>
              </a:spcAft>
              <a:buClr>
                <a:schemeClr val="folHlink"/>
              </a:buClr>
              <a:buSzPts val="1200"/>
              <a:buFont typeface="Noto Sans Symbols"/>
              <a:buNone/>
              <a:defRPr b="1" i="0" sz="1800" u="none" cap="none" strike="noStrike">
                <a:solidFill>
                  <a:schemeClr val="dk1"/>
                </a:solidFill>
                <a:latin typeface="Tahoma"/>
                <a:ea typeface="Tahoma"/>
                <a:cs typeface="Tahoma"/>
                <a:sym typeface="Tahoma"/>
              </a:defRPr>
            </a:lvl3pPr>
            <a:lvl4pPr indent="-228600" lvl="3" marL="1828800" marR="0" algn="l">
              <a:lnSpc>
                <a:spcPct val="100000"/>
              </a:lnSpc>
              <a:spcBef>
                <a:spcPts val="320"/>
              </a:spcBef>
              <a:spcAft>
                <a:spcPts val="0"/>
              </a:spcAft>
              <a:buClr>
                <a:schemeClr val="accent2"/>
              </a:buClr>
              <a:buSzPts val="1100"/>
              <a:buFont typeface="Noto Sans Symbols"/>
              <a:buNone/>
              <a:defRPr b="1" i="0" sz="1600" u="none" cap="none" strike="noStrike">
                <a:solidFill>
                  <a:schemeClr val="dk1"/>
                </a:solidFill>
                <a:latin typeface="Tahoma"/>
                <a:ea typeface="Tahoma"/>
                <a:cs typeface="Tahoma"/>
                <a:sym typeface="Tahoma"/>
              </a:defRPr>
            </a:lvl4pPr>
            <a:lvl5pPr indent="-228600" lvl="4" marL="2286000" marR="0" algn="l">
              <a:lnSpc>
                <a:spcPct val="100000"/>
              </a:lnSpc>
              <a:spcBef>
                <a:spcPts val="320"/>
              </a:spcBef>
              <a:spcAft>
                <a:spcPts val="0"/>
              </a:spcAft>
              <a:buClr>
                <a:schemeClr val="accent1"/>
              </a:buClr>
              <a:buSzPts val="1000"/>
              <a:buFont typeface="Noto Sans Symbols"/>
              <a:buNone/>
              <a:defRPr b="1" i="0" sz="1600" u="none" cap="none" strike="noStrike">
                <a:solidFill>
                  <a:schemeClr val="dk1"/>
                </a:solidFill>
                <a:latin typeface="Tahoma"/>
                <a:ea typeface="Tahoma"/>
                <a:cs typeface="Tahoma"/>
                <a:sym typeface="Tahoma"/>
              </a:defRPr>
            </a:lvl5pPr>
            <a:lvl6pPr indent="-228600" lvl="5" marL="2743200" marR="0" algn="l">
              <a:lnSpc>
                <a:spcPct val="100000"/>
              </a:lnSpc>
              <a:spcBef>
                <a:spcPts val="320"/>
              </a:spcBef>
              <a:spcAft>
                <a:spcPts val="0"/>
              </a:spcAft>
              <a:buClr>
                <a:schemeClr val="accent1"/>
              </a:buClr>
              <a:buSzPts val="1000"/>
              <a:buFont typeface="Noto Sans Symbols"/>
              <a:buNone/>
              <a:defRPr b="1" i="0" sz="1600" u="none" cap="none" strike="noStrike">
                <a:solidFill>
                  <a:schemeClr val="dk1"/>
                </a:solidFill>
                <a:latin typeface="Tahoma"/>
                <a:ea typeface="Tahoma"/>
                <a:cs typeface="Tahoma"/>
                <a:sym typeface="Tahoma"/>
              </a:defRPr>
            </a:lvl6pPr>
            <a:lvl7pPr indent="-228600" lvl="6" marL="3200400" marR="0" algn="l">
              <a:lnSpc>
                <a:spcPct val="100000"/>
              </a:lnSpc>
              <a:spcBef>
                <a:spcPts val="320"/>
              </a:spcBef>
              <a:spcAft>
                <a:spcPts val="0"/>
              </a:spcAft>
              <a:buClr>
                <a:schemeClr val="accent1"/>
              </a:buClr>
              <a:buSzPts val="1000"/>
              <a:buFont typeface="Noto Sans Symbols"/>
              <a:buNone/>
              <a:defRPr b="1" i="0" sz="1600" u="none" cap="none" strike="noStrike">
                <a:solidFill>
                  <a:schemeClr val="dk1"/>
                </a:solidFill>
                <a:latin typeface="Tahoma"/>
                <a:ea typeface="Tahoma"/>
                <a:cs typeface="Tahoma"/>
                <a:sym typeface="Tahoma"/>
              </a:defRPr>
            </a:lvl7pPr>
            <a:lvl8pPr indent="-228600" lvl="7" marL="3657600" marR="0" algn="l">
              <a:lnSpc>
                <a:spcPct val="100000"/>
              </a:lnSpc>
              <a:spcBef>
                <a:spcPts val="320"/>
              </a:spcBef>
              <a:spcAft>
                <a:spcPts val="0"/>
              </a:spcAft>
              <a:buClr>
                <a:schemeClr val="accent1"/>
              </a:buClr>
              <a:buSzPts val="1000"/>
              <a:buFont typeface="Noto Sans Symbols"/>
              <a:buNone/>
              <a:defRPr b="1" i="0" sz="1600" u="none" cap="none" strike="noStrike">
                <a:solidFill>
                  <a:schemeClr val="dk1"/>
                </a:solidFill>
                <a:latin typeface="Tahoma"/>
                <a:ea typeface="Tahoma"/>
                <a:cs typeface="Tahoma"/>
                <a:sym typeface="Tahoma"/>
              </a:defRPr>
            </a:lvl8pPr>
            <a:lvl9pPr indent="-228600" lvl="8" marL="4114800" marR="0" algn="l">
              <a:lnSpc>
                <a:spcPct val="100000"/>
              </a:lnSpc>
              <a:spcBef>
                <a:spcPts val="320"/>
              </a:spcBef>
              <a:spcAft>
                <a:spcPts val="0"/>
              </a:spcAft>
              <a:buClr>
                <a:schemeClr val="accent1"/>
              </a:buClr>
              <a:buSzPts val="1000"/>
              <a:buFont typeface="Noto Sans Symbols"/>
              <a:buNone/>
              <a:defRPr b="1" i="0" sz="1600" u="none" cap="none" strike="noStrike">
                <a:solidFill>
                  <a:schemeClr val="dk1"/>
                </a:solidFill>
                <a:latin typeface="Tahoma"/>
                <a:ea typeface="Tahoma"/>
                <a:cs typeface="Tahoma"/>
                <a:sym typeface="Tahoma"/>
              </a:defRPr>
            </a:lvl9pPr>
          </a:lstStyle>
          <a:p/>
        </p:txBody>
      </p:sp>
      <p:sp>
        <p:nvSpPr>
          <p:cNvPr id="75" name="Google Shape;75;p11"/>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480"/>
              </a:spcBef>
              <a:spcAft>
                <a:spcPts val="0"/>
              </a:spcAft>
              <a:buClr>
                <a:schemeClr val="folHlink"/>
              </a:buClr>
              <a:buSzPts val="1440"/>
              <a:buFont typeface="Noto Sans Symbols"/>
              <a:buChar char="■"/>
              <a:defRPr sz="2400">
                <a:solidFill>
                  <a:schemeClr val="dk1"/>
                </a:solidFill>
                <a:latin typeface="Tahoma"/>
                <a:ea typeface="Tahoma"/>
                <a:cs typeface="Tahoma"/>
                <a:sym typeface="Tahoma"/>
              </a:defRPr>
            </a:lvl1pPr>
            <a:lvl2pPr indent="-298450" lvl="1" marL="914400" marR="0" algn="l">
              <a:lnSpc>
                <a:spcPct val="100000"/>
              </a:lnSpc>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algn="l">
              <a:lnSpc>
                <a:spcPct val="100000"/>
              </a:lnSpc>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algn="l">
              <a:lnSpc>
                <a:spcPct val="100000"/>
              </a:lnSpc>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algn="l">
              <a:lnSpc>
                <a:spcPct val="100000"/>
              </a:lnSpc>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algn="l">
              <a:lnSpc>
                <a:spcPct val="100000"/>
              </a:lnSpc>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algn="l">
              <a:lnSpc>
                <a:spcPct val="100000"/>
              </a:lnSpc>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algn="l">
              <a:lnSpc>
                <a:spcPct val="100000"/>
              </a:lnSpc>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algn="l">
              <a:lnSpc>
                <a:spcPct val="100000"/>
              </a:lnSpc>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76" name="Google Shape;76;p11"/>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folHlink"/>
              </a:buClr>
              <a:buSzPts val="1680"/>
              <a:buFont typeface="Noto Sans Symbols"/>
              <a:buNone/>
              <a:defRPr b="1" sz="2400">
                <a:solidFill>
                  <a:schemeClr val="dk1"/>
                </a:solidFill>
                <a:latin typeface="Tahoma"/>
                <a:ea typeface="Tahoma"/>
                <a:cs typeface="Tahoma"/>
                <a:sym typeface="Tahoma"/>
              </a:defRPr>
            </a:lvl1pPr>
            <a:lvl2pPr indent="-228600" lvl="1" marL="914400" marR="0" algn="l">
              <a:lnSpc>
                <a:spcPct val="100000"/>
              </a:lnSpc>
              <a:spcBef>
                <a:spcPts val="400"/>
              </a:spcBef>
              <a:spcAft>
                <a:spcPts val="0"/>
              </a:spcAft>
              <a:buClr>
                <a:schemeClr val="hlink"/>
              </a:buClr>
              <a:buSzPts val="1540"/>
              <a:buFont typeface="Noto Sans Symbols"/>
              <a:buNone/>
              <a:defRPr b="1" i="0" sz="2000" u="none" cap="none" strike="noStrike">
                <a:solidFill>
                  <a:schemeClr val="dk1"/>
                </a:solidFill>
                <a:latin typeface="Tahoma"/>
                <a:ea typeface="Tahoma"/>
                <a:cs typeface="Tahoma"/>
                <a:sym typeface="Tahoma"/>
              </a:defRPr>
            </a:lvl2pPr>
            <a:lvl3pPr indent="-228600" lvl="2" marL="1371600" marR="0" algn="l">
              <a:lnSpc>
                <a:spcPct val="100000"/>
              </a:lnSpc>
              <a:spcBef>
                <a:spcPts val="360"/>
              </a:spcBef>
              <a:spcAft>
                <a:spcPts val="0"/>
              </a:spcAft>
              <a:buClr>
                <a:schemeClr val="folHlink"/>
              </a:buClr>
              <a:buSzPts val="1200"/>
              <a:buFont typeface="Noto Sans Symbols"/>
              <a:buNone/>
              <a:defRPr b="1" i="0" sz="1800" u="none" cap="none" strike="noStrike">
                <a:solidFill>
                  <a:schemeClr val="dk1"/>
                </a:solidFill>
                <a:latin typeface="Tahoma"/>
                <a:ea typeface="Tahoma"/>
                <a:cs typeface="Tahoma"/>
                <a:sym typeface="Tahoma"/>
              </a:defRPr>
            </a:lvl3pPr>
            <a:lvl4pPr indent="-228600" lvl="3" marL="1828800" marR="0" algn="l">
              <a:lnSpc>
                <a:spcPct val="100000"/>
              </a:lnSpc>
              <a:spcBef>
                <a:spcPts val="320"/>
              </a:spcBef>
              <a:spcAft>
                <a:spcPts val="0"/>
              </a:spcAft>
              <a:buClr>
                <a:schemeClr val="accent2"/>
              </a:buClr>
              <a:buSzPts val="1100"/>
              <a:buFont typeface="Noto Sans Symbols"/>
              <a:buNone/>
              <a:defRPr b="1" i="0" sz="1600" u="none" cap="none" strike="noStrike">
                <a:solidFill>
                  <a:schemeClr val="dk1"/>
                </a:solidFill>
                <a:latin typeface="Tahoma"/>
                <a:ea typeface="Tahoma"/>
                <a:cs typeface="Tahoma"/>
                <a:sym typeface="Tahoma"/>
              </a:defRPr>
            </a:lvl4pPr>
            <a:lvl5pPr indent="-228600" lvl="4" marL="2286000" marR="0" algn="l">
              <a:lnSpc>
                <a:spcPct val="100000"/>
              </a:lnSpc>
              <a:spcBef>
                <a:spcPts val="320"/>
              </a:spcBef>
              <a:spcAft>
                <a:spcPts val="0"/>
              </a:spcAft>
              <a:buClr>
                <a:schemeClr val="accent1"/>
              </a:buClr>
              <a:buSzPts val="1000"/>
              <a:buFont typeface="Noto Sans Symbols"/>
              <a:buNone/>
              <a:defRPr b="1" i="0" sz="1600" u="none" cap="none" strike="noStrike">
                <a:solidFill>
                  <a:schemeClr val="dk1"/>
                </a:solidFill>
                <a:latin typeface="Tahoma"/>
                <a:ea typeface="Tahoma"/>
                <a:cs typeface="Tahoma"/>
                <a:sym typeface="Tahoma"/>
              </a:defRPr>
            </a:lvl5pPr>
            <a:lvl6pPr indent="-228600" lvl="5" marL="2743200" marR="0" algn="l">
              <a:lnSpc>
                <a:spcPct val="100000"/>
              </a:lnSpc>
              <a:spcBef>
                <a:spcPts val="320"/>
              </a:spcBef>
              <a:spcAft>
                <a:spcPts val="0"/>
              </a:spcAft>
              <a:buClr>
                <a:schemeClr val="accent1"/>
              </a:buClr>
              <a:buSzPts val="1000"/>
              <a:buFont typeface="Noto Sans Symbols"/>
              <a:buNone/>
              <a:defRPr b="1" i="0" sz="1600" u="none" cap="none" strike="noStrike">
                <a:solidFill>
                  <a:schemeClr val="dk1"/>
                </a:solidFill>
                <a:latin typeface="Tahoma"/>
                <a:ea typeface="Tahoma"/>
                <a:cs typeface="Tahoma"/>
                <a:sym typeface="Tahoma"/>
              </a:defRPr>
            </a:lvl6pPr>
            <a:lvl7pPr indent="-228600" lvl="6" marL="3200400" marR="0" algn="l">
              <a:lnSpc>
                <a:spcPct val="100000"/>
              </a:lnSpc>
              <a:spcBef>
                <a:spcPts val="320"/>
              </a:spcBef>
              <a:spcAft>
                <a:spcPts val="0"/>
              </a:spcAft>
              <a:buClr>
                <a:schemeClr val="accent1"/>
              </a:buClr>
              <a:buSzPts val="1000"/>
              <a:buFont typeface="Noto Sans Symbols"/>
              <a:buNone/>
              <a:defRPr b="1" i="0" sz="1600" u="none" cap="none" strike="noStrike">
                <a:solidFill>
                  <a:schemeClr val="dk1"/>
                </a:solidFill>
                <a:latin typeface="Tahoma"/>
                <a:ea typeface="Tahoma"/>
                <a:cs typeface="Tahoma"/>
                <a:sym typeface="Tahoma"/>
              </a:defRPr>
            </a:lvl7pPr>
            <a:lvl8pPr indent="-228600" lvl="7" marL="3657600" marR="0" algn="l">
              <a:lnSpc>
                <a:spcPct val="100000"/>
              </a:lnSpc>
              <a:spcBef>
                <a:spcPts val="320"/>
              </a:spcBef>
              <a:spcAft>
                <a:spcPts val="0"/>
              </a:spcAft>
              <a:buClr>
                <a:schemeClr val="accent1"/>
              </a:buClr>
              <a:buSzPts val="1000"/>
              <a:buFont typeface="Noto Sans Symbols"/>
              <a:buNone/>
              <a:defRPr b="1" i="0" sz="1600" u="none" cap="none" strike="noStrike">
                <a:solidFill>
                  <a:schemeClr val="dk1"/>
                </a:solidFill>
                <a:latin typeface="Tahoma"/>
                <a:ea typeface="Tahoma"/>
                <a:cs typeface="Tahoma"/>
                <a:sym typeface="Tahoma"/>
              </a:defRPr>
            </a:lvl8pPr>
            <a:lvl9pPr indent="-228600" lvl="8" marL="4114800" marR="0" algn="l">
              <a:lnSpc>
                <a:spcPct val="100000"/>
              </a:lnSpc>
              <a:spcBef>
                <a:spcPts val="320"/>
              </a:spcBef>
              <a:spcAft>
                <a:spcPts val="0"/>
              </a:spcAft>
              <a:buClr>
                <a:schemeClr val="accent1"/>
              </a:buClr>
              <a:buSzPts val="1000"/>
              <a:buFont typeface="Noto Sans Symbols"/>
              <a:buNone/>
              <a:defRPr b="1" i="0" sz="1600" u="none" cap="none" strike="noStrike">
                <a:solidFill>
                  <a:schemeClr val="dk1"/>
                </a:solidFill>
                <a:latin typeface="Tahoma"/>
                <a:ea typeface="Tahoma"/>
                <a:cs typeface="Tahoma"/>
                <a:sym typeface="Tahoma"/>
              </a:defRPr>
            </a:lvl9pPr>
          </a:lstStyle>
          <a:p/>
        </p:txBody>
      </p:sp>
      <p:sp>
        <p:nvSpPr>
          <p:cNvPr id="77" name="Google Shape;77;p11"/>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480"/>
              </a:spcBef>
              <a:spcAft>
                <a:spcPts val="0"/>
              </a:spcAft>
              <a:buClr>
                <a:schemeClr val="folHlink"/>
              </a:buClr>
              <a:buSzPts val="1440"/>
              <a:buFont typeface="Noto Sans Symbols"/>
              <a:buChar char="■"/>
              <a:defRPr sz="2400">
                <a:solidFill>
                  <a:schemeClr val="dk1"/>
                </a:solidFill>
                <a:latin typeface="Tahoma"/>
                <a:ea typeface="Tahoma"/>
                <a:cs typeface="Tahoma"/>
                <a:sym typeface="Tahoma"/>
              </a:defRPr>
            </a:lvl1pPr>
            <a:lvl2pPr indent="-298450" lvl="1" marL="914400" marR="0" algn="l">
              <a:lnSpc>
                <a:spcPct val="100000"/>
              </a:lnSpc>
              <a:spcBef>
                <a:spcPts val="400"/>
              </a:spcBef>
              <a:spcAft>
                <a:spcPts val="0"/>
              </a:spcAft>
              <a:buClr>
                <a:schemeClr val="hlink"/>
              </a:buClr>
              <a:buSzPts val="1100"/>
              <a:buFont typeface="Noto Sans Symbols"/>
              <a:buChar char="■"/>
              <a:defRPr b="0" i="0" sz="2000" u="none" cap="none" strike="noStrike">
                <a:solidFill>
                  <a:schemeClr val="dk1"/>
                </a:solidFill>
                <a:latin typeface="Tahoma"/>
                <a:ea typeface="Tahoma"/>
                <a:cs typeface="Tahoma"/>
                <a:sym typeface="Tahoma"/>
              </a:defRPr>
            </a:lvl2pPr>
            <a:lvl3pPr indent="-285750" lvl="2" marL="1371600" marR="0" algn="l">
              <a:lnSpc>
                <a:spcPct val="100000"/>
              </a:lnSpc>
              <a:spcBef>
                <a:spcPts val="360"/>
              </a:spcBef>
              <a:spcAft>
                <a:spcPts val="0"/>
              </a:spcAft>
              <a:buClr>
                <a:schemeClr val="folHlink"/>
              </a:buClr>
              <a:buSzPts val="900"/>
              <a:buFont typeface="Noto Sans Symbols"/>
              <a:buChar char="■"/>
              <a:defRPr b="0" i="0" sz="1800" u="none" cap="none" strike="noStrike">
                <a:solidFill>
                  <a:schemeClr val="dk1"/>
                </a:solidFill>
                <a:latin typeface="Tahoma"/>
                <a:ea typeface="Tahoma"/>
                <a:cs typeface="Tahoma"/>
                <a:sym typeface="Tahoma"/>
              </a:defRPr>
            </a:lvl3pPr>
            <a:lvl4pPr indent="-284480" lvl="3" marL="1828800" marR="0" algn="l">
              <a:lnSpc>
                <a:spcPct val="100000"/>
              </a:lnSpc>
              <a:spcBef>
                <a:spcPts val="320"/>
              </a:spcBef>
              <a:spcAft>
                <a:spcPts val="0"/>
              </a:spcAft>
              <a:buClr>
                <a:schemeClr val="accent2"/>
              </a:buClr>
              <a:buSzPts val="880"/>
              <a:buFont typeface="Noto Sans Symbols"/>
              <a:buChar char="■"/>
              <a:defRPr b="0" i="0" sz="1600" u="none" cap="none" strike="noStrike">
                <a:solidFill>
                  <a:schemeClr val="dk1"/>
                </a:solidFill>
                <a:latin typeface="Tahoma"/>
                <a:ea typeface="Tahoma"/>
                <a:cs typeface="Tahoma"/>
                <a:sym typeface="Tahoma"/>
              </a:defRPr>
            </a:lvl4pPr>
            <a:lvl5pPr indent="-279400" lvl="4" marL="2286000" marR="0" algn="l">
              <a:lnSpc>
                <a:spcPct val="100000"/>
              </a:lnSpc>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5pPr>
            <a:lvl6pPr indent="-279400" lvl="5" marL="2743200" marR="0" algn="l">
              <a:lnSpc>
                <a:spcPct val="100000"/>
              </a:lnSpc>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6pPr>
            <a:lvl7pPr indent="-279400" lvl="6" marL="3200400" marR="0" algn="l">
              <a:lnSpc>
                <a:spcPct val="100000"/>
              </a:lnSpc>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7pPr>
            <a:lvl8pPr indent="-279400" lvl="7" marL="3657600" marR="0" algn="l">
              <a:lnSpc>
                <a:spcPct val="100000"/>
              </a:lnSpc>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8pPr>
            <a:lvl9pPr indent="-279400" lvl="8" marL="4114800" marR="0" algn="l">
              <a:lnSpc>
                <a:spcPct val="100000"/>
              </a:lnSpc>
              <a:spcBef>
                <a:spcPts val="320"/>
              </a:spcBef>
              <a:spcAft>
                <a:spcPts val="0"/>
              </a:spcAft>
              <a:buClr>
                <a:schemeClr val="accent1"/>
              </a:buClr>
              <a:buSzPts val="800"/>
              <a:buFont typeface="Noto Sans Symbols"/>
              <a:buChar char="■"/>
              <a:defRPr b="0" i="0" sz="1600" u="none" cap="none" strike="noStrike">
                <a:solidFill>
                  <a:schemeClr val="dk1"/>
                </a:solidFill>
                <a:latin typeface="Tahoma"/>
                <a:ea typeface="Tahoma"/>
                <a:cs typeface="Tahoma"/>
                <a:sym typeface="Tahoma"/>
              </a:defRPr>
            </a:lvl9pPr>
          </a:lstStyle>
          <a:p/>
        </p:txBody>
      </p:sp>
      <p:sp>
        <p:nvSpPr>
          <p:cNvPr id="78" name="Google Shape;78;p11"/>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79" name="Google Shape;79;p11"/>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80" name="Google Shape;80;p1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1" name="Shape 81"/>
        <p:cNvGrpSpPr/>
        <p:nvPr/>
      </p:nvGrpSpPr>
      <p:grpSpPr>
        <a:xfrm>
          <a:off x="0" y="0"/>
          <a:ext cx="0" cy="0"/>
          <a:chOff x="0" y="0"/>
          <a:chExt cx="0" cy="0"/>
        </a:xfrm>
      </p:grpSpPr>
      <p:sp>
        <p:nvSpPr>
          <p:cNvPr id="82" name="Google Shape;82;p12"/>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83" name="Google Shape;83;p12"/>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indent="-312419" lvl="1" marL="914400" marR="0" algn="l">
              <a:lnSpc>
                <a:spcPct val="100000"/>
              </a:lnSpc>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algn="l">
              <a:lnSpc>
                <a:spcPct val="100000"/>
              </a:lnSpc>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algn="l">
              <a:lnSpc>
                <a:spcPct val="100000"/>
              </a:lnSpc>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algn="l">
              <a:lnSpc>
                <a:spcPct val="100000"/>
              </a:lnSpc>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algn="l">
              <a:lnSpc>
                <a:spcPct val="100000"/>
              </a:lnSpc>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algn="l">
              <a:lnSpc>
                <a:spcPct val="100000"/>
              </a:lnSpc>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algn="l">
              <a:lnSpc>
                <a:spcPct val="100000"/>
              </a:lnSpc>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algn="l">
              <a:lnSpc>
                <a:spcPct val="100000"/>
              </a:lnSpc>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84" name="Google Shape;84;p12"/>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indent="-312419" lvl="1" marL="914400" marR="0" algn="l">
              <a:lnSpc>
                <a:spcPct val="100000"/>
              </a:lnSpc>
              <a:spcBef>
                <a:spcPts val="480"/>
              </a:spcBef>
              <a:spcAft>
                <a:spcPts val="0"/>
              </a:spcAft>
              <a:buClr>
                <a:schemeClr val="hlink"/>
              </a:buClr>
              <a:buSzPts val="1320"/>
              <a:buFont typeface="Noto Sans Symbols"/>
              <a:buChar char="■"/>
              <a:defRPr b="0" i="0" sz="2400" u="none" cap="none" strike="noStrike">
                <a:solidFill>
                  <a:schemeClr val="dk1"/>
                </a:solidFill>
                <a:latin typeface="Tahoma"/>
                <a:ea typeface="Tahoma"/>
                <a:cs typeface="Tahoma"/>
                <a:sym typeface="Tahoma"/>
              </a:defRPr>
            </a:lvl2pPr>
            <a:lvl3pPr indent="-292100" lvl="2" marL="1371600" marR="0" algn="l">
              <a:lnSpc>
                <a:spcPct val="100000"/>
              </a:lnSpc>
              <a:spcBef>
                <a:spcPts val="400"/>
              </a:spcBef>
              <a:spcAft>
                <a:spcPts val="0"/>
              </a:spcAft>
              <a:buClr>
                <a:schemeClr val="folHlink"/>
              </a:buClr>
              <a:buSzPts val="1000"/>
              <a:buFont typeface="Noto Sans Symbols"/>
              <a:buChar char="■"/>
              <a:defRPr b="0" i="0" sz="2000" u="none" cap="none" strike="noStrike">
                <a:solidFill>
                  <a:schemeClr val="dk1"/>
                </a:solidFill>
                <a:latin typeface="Tahoma"/>
                <a:ea typeface="Tahoma"/>
                <a:cs typeface="Tahoma"/>
                <a:sym typeface="Tahoma"/>
              </a:defRPr>
            </a:lvl3pPr>
            <a:lvl4pPr indent="-291464" lvl="3" marL="1828800" marR="0" algn="l">
              <a:lnSpc>
                <a:spcPct val="100000"/>
              </a:lnSpc>
              <a:spcBef>
                <a:spcPts val="360"/>
              </a:spcBef>
              <a:spcAft>
                <a:spcPts val="0"/>
              </a:spcAft>
              <a:buClr>
                <a:schemeClr val="accent2"/>
              </a:buClr>
              <a:buSzPts val="990"/>
              <a:buFont typeface="Noto Sans Symbols"/>
              <a:buChar char="■"/>
              <a:defRPr b="0" i="0" sz="1800" u="none" cap="none" strike="noStrike">
                <a:solidFill>
                  <a:schemeClr val="dk1"/>
                </a:solidFill>
                <a:latin typeface="Tahoma"/>
                <a:ea typeface="Tahoma"/>
                <a:cs typeface="Tahoma"/>
                <a:sym typeface="Tahoma"/>
              </a:defRPr>
            </a:lvl4pPr>
            <a:lvl5pPr indent="-285750" lvl="4" marL="2286000" marR="0" algn="l">
              <a:lnSpc>
                <a:spcPct val="100000"/>
              </a:lnSpc>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5pPr>
            <a:lvl6pPr indent="-285750" lvl="5" marL="2743200" marR="0" algn="l">
              <a:lnSpc>
                <a:spcPct val="100000"/>
              </a:lnSpc>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algn="l">
              <a:lnSpc>
                <a:spcPct val="100000"/>
              </a:lnSpc>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algn="l">
              <a:lnSpc>
                <a:spcPct val="100000"/>
              </a:lnSpc>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algn="l">
              <a:lnSpc>
                <a:spcPct val="100000"/>
              </a:lnSpc>
              <a:spcBef>
                <a:spcPts val="360"/>
              </a:spcBef>
              <a:spcAft>
                <a:spcPts val="0"/>
              </a:spcAft>
              <a:buClr>
                <a:schemeClr val="accent1"/>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85" name="Google Shape;85;p12"/>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86" name="Google Shape;86;p12"/>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87" name="Google Shape;87;p1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13"/>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90" name="Google Shape;90;p13"/>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folHlink"/>
              </a:buClr>
              <a:buSzPts val="1680"/>
              <a:buFont typeface="Noto Sans Symbols"/>
              <a:buNone/>
              <a:defRPr sz="2000">
                <a:solidFill>
                  <a:schemeClr val="dk1"/>
                </a:solidFill>
                <a:latin typeface="Tahoma"/>
                <a:ea typeface="Tahoma"/>
                <a:cs typeface="Tahoma"/>
                <a:sym typeface="Tahoma"/>
              </a:defRPr>
            </a:lvl1pPr>
            <a:lvl2pPr indent="-228600" lvl="1" marL="914400" marR="0" algn="l">
              <a:lnSpc>
                <a:spcPct val="100000"/>
              </a:lnSpc>
              <a:spcBef>
                <a:spcPts val="360"/>
              </a:spcBef>
              <a:spcAft>
                <a:spcPts val="0"/>
              </a:spcAft>
              <a:buClr>
                <a:schemeClr val="hlink"/>
              </a:buClr>
              <a:buSzPts val="1540"/>
              <a:buFont typeface="Noto Sans Symbols"/>
              <a:buNone/>
              <a:defRPr b="0" i="0" sz="1800" u="none" cap="none" strike="noStrike">
                <a:solidFill>
                  <a:schemeClr val="dk1"/>
                </a:solidFill>
                <a:latin typeface="Tahoma"/>
                <a:ea typeface="Tahoma"/>
                <a:cs typeface="Tahoma"/>
                <a:sym typeface="Tahoma"/>
              </a:defRPr>
            </a:lvl2pPr>
            <a:lvl3pPr indent="-228600" lvl="2" marL="1371600" marR="0" algn="l">
              <a:lnSpc>
                <a:spcPct val="100000"/>
              </a:lnSpc>
              <a:spcBef>
                <a:spcPts val="320"/>
              </a:spcBef>
              <a:spcAft>
                <a:spcPts val="0"/>
              </a:spcAft>
              <a:buClr>
                <a:schemeClr val="folHlink"/>
              </a:buClr>
              <a:buSzPts val="1200"/>
              <a:buFont typeface="Noto Sans Symbols"/>
              <a:buNone/>
              <a:defRPr b="0" i="0" sz="1600" u="none" cap="none" strike="noStrike">
                <a:solidFill>
                  <a:schemeClr val="dk1"/>
                </a:solidFill>
                <a:latin typeface="Tahoma"/>
                <a:ea typeface="Tahoma"/>
                <a:cs typeface="Tahoma"/>
                <a:sym typeface="Tahoma"/>
              </a:defRPr>
            </a:lvl3pPr>
            <a:lvl4pPr indent="-228600" lvl="3" marL="1828800" marR="0" algn="l">
              <a:lnSpc>
                <a:spcPct val="100000"/>
              </a:lnSpc>
              <a:spcBef>
                <a:spcPts val="280"/>
              </a:spcBef>
              <a:spcAft>
                <a:spcPts val="0"/>
              </a:spcAft>
              <a:buClr>
                <a:schemeClr val="accent2"/>
              </a:buClr>
              <a:buSzPts val="1100"/>
              <a:buFont typeface="Noto Sans Symbols"/>
              <a:buNone/>
              <a:defRPr b="0" i="0" sz="1400" u="none" cap="none" strike="noStrike">
                <a:solidFill>
                  <a:schemeClr val="dk1"/>
                </a:solidFill>
                <a:latin typeface="Tahoma"/>
                <a:ea typeface="Tahoma"/>
                <a:cs typeface="Tahoma"/>
                <a:sym typeface="Tahoma"/>
              </a:defRPr>
            </a:lvl4pPr>
            <a:lvl5pPr indent="-228600" lvl="4" marL="2286000" marR="0" algn="l">
              <a:lnSpc>
                <a:spcPct val="100000"/>
              </a:lnSpc>
              <a:spcBef>
                <a:spcPts val="280"/>
              </a:spcBef>
              <a:spcAft>
                <a:spcPts val="0"/>
              </a:spcAft>
              <a:buClr>
                <a:schemeClr val="accent1"/>
              </a:buClr>
              <a:buSzPts val="1000"/>
              <a:buFont typeface="Noto Sans Symbols"/>
              <a:buNone/>
              <a:defRPr b="0" i="0" sz="1400" u="none" cap="none" strike="noStrike">
                <a:solidFill>
                  <a:schemeClr val="dk1"/>
                </a:solidFill>
                <a:latin typeface="Tahoma"/>
                <a:ea typeface="Tahoma"/>
                <a:cs typeface="Tahoma"/>
                <a:sym typeface="Tahoma"/>
              </a:defRPr>
            </a:lvl5pPr>
            <a:lvl6pPr indent="-228600" lvl="5" marL="2743200" marR="0" algn="l">
              <a:lnSpc>
                <a:spcPct val="100000"/>
              </a:lnSpc>
              <a:spcBef>
                <a:spcPts val="280"/>
              </a:spcBef>
              <a:spcAft>
                <a:spcPts val="0"/>
              </a:spcAft>
              <a:buClr>
                <a:schemeClr val="accent1"/>
              </a:buClr>
              <a:buSzPts val="1000"/>
              <a:buFont typeface="Noto Sans Symbols"/>
              <a:buNone/>
              <a:defRPr b="0" i="0" sz="1400" u="none" cap="none" strike="noStrike">
                <a:solidFill>
                  <a:schemeClr val="dk1"/>
                </a:solidFill>
                <a:latin typeface="Tahoma"/>
                <a:ea typeface="Tahoma"/>
                <a:cs typeface="Tahoma"/>
                <a:sym typeface="Tahoma"/>
              </a:defRPr>
            </a:lvl6pPr>
            <a:lvl7pPr indent="-228600" lvl="6" marL="3200400" marR="0" algn="l">
              <a:lnSpc>
                <a:spcPct val="100000"/>
              </a:lnSpc>
              <a:spcBef>
                <a:spcPts val="280"/>
              </a:spcBef>
              <a:spcAft>
                <a:spcPts val="0"/>
              </a:spcAft>
              <a:buClr>
                <a:schemeClr val="accent1"/>
              </a:buClr>
              <a:buSzPts val="1000"/>
              <a:buFont typeface="Noto Sans Symbols"/>
              <a:buNone/>
              <a:defRPr b="0" i="0" sz="1400" u="none" cap="none" strike="noStrike">
                <a:solidFill>
                  <a:schemeClr val="dk1"/>
                </a:solidFill>
                <a:latin typeface="Tahoma"/>
                <a:ea typeface="Tahoma"/>
                <a:cs typeface="Tahoma"/>
                <a:sym typeface="Tahoma"/>
              </a:defRPr>
            </a:lvl7pPr>
            <a:lvl8pPr indent="-228600" lvl="7" marL="3657600" marR="0" algn="l">
              <a:lnSpc>
                <a:spcPct val="100000"/>
              </a:lnSpc>
              <a:spcBef>
                <a:spcPts val="280"/>
              </a:spcBef>
              <a:spcAft>
                <a:spcPts val="0"/>
              </a:spcAft>
              <a:buClr>
                <a:schemeClr val="accent1"/>
              </a:buClr>
              <a:buSzPts val="1000"/>
              <a:buFont typeface="Noto Sans Symbols"/>
              <a:buNone/>
              <a:defRPr b="0" i="0" sz="1400" u="none" cap="none" strike="noStrike">
                <a:solidFill>
                  <a:schemeClr val="dk1"/>
                </a:solidFill>
                <a:latin typeface="Tahoma"/>
                <a:ea typeface="Tahoma"/>
                <a:cs typeface="Tahoma"/>
                <a:sym typeface="Tahoma"/>
              </a:defRPr>
            </a:lvl8pPr>
            <a:lvl9pPr indent="-228600" lvl="8" marL="4114800" marR="0" algn="l">
              <a:lnSpc>
                <a:spcPct val="100000"/>
              </a:lnSpc>
              <a:spcBef>
                <a:spcPts val="280"/>
              </a:spcBef>
              <a:spcAft>
                <a:spcPts val="0"/>
              </a:spcAft>
              <a:buClr>
                <a:schemeClr val="accent1"/>
              </a:buClr>
              <a:buSzPts val="1000"/>
              <a:buFont typeface="Noto Sans Symbols"/>
              <a:buNone/>
              <a:defRPr b="0" i="0" sz="1400" u="none" cap="none" strike="noStrike">
                <a:solidFill>
                  <a:schemeClr val="dk1"/>
                </a:solidFill>
                <a:latin typeface="Tahoma"/>
                <a:ea typeface="Tahoma"/>
                <a:cs typeface="Tahoma"/>
                <a:sym typeface="Tahoma"/>
              </a:defRPr>
            </a:lvl9pPr>
          </a:lstStyle>
          <a:p/>
        </p:txBody>
      </p:sp>
      <p:sp>
        <p:nvSpPr>
          <p:cNvPr id="91" name="Google Shape;91;p13"/>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92" name="Google Shape;92;p13"/>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93" name="Google Shape;93;p1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22" name="Shape 22"/>
        <p:cNvGrpSpPr/>
        <p:nvPr/>
      </p:nvGrpSpPr>
      <p:grpSpPr>
        <a:xfrm>
          <a:off x="0" y="0"/>
          <a:ext cx="0" cy="0"/>
          <a:chOff x="0" y="0"/>
          <a:chExt cx="0" cy="0"/>
        </a:xfrm>
      </p:grpSpPr>
      <p:sp>
        <p:nvSpPr>
          <p:cNvPr id="23" name="Google Shape;23;p3"/>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24" name="Google Shape;24;p3"/>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5" name="Google Shape;25;p3"/>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26" name="Google Shape;26;p3"/>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27" name="Google Shape;27;p3"/>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28" name="Google Shape;28;p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29" name="Shape 29"/>
        <p:cNvGrpSpPr/>
        <p:nvPr/>
      </p:nvGrpSpPr>
      <p:grpSpPr>
        <a:xfrm>
          <a:off x="0" y="0"/>
          <a:ext cx="0" cy="0"/>
          <a:chOff x="0" y="0"/>
          <a:chExt cx="0" cy="0"/>
        </a:xfrm>
      </p:grpSpPr>
      <p:sp>
        <p:nvSpPr>
          <p:cNvPr id="30" name="Google Shape;30;p4"/>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31" name="Google Shape;31;p4"/>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32" name="Google Shape;32;p4"/>
          <p:cNvSpPr txBox="1"/>
          <p:nvPr>
            <p:ph idx="2" type="body"/>
          </p:nvPr>
        </p:nvSpPr>
        <p:spPr>
          <a:xfrm>
            <a:off x="4648200" y="1371600"/>
            <a:ext cx="4114800" cy="24765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33" name="Google Shape;33;p4"/>
          <p:cNvSpPr txBox="1"/>
          <p:nvPr>
            <p:ph idx="3" type="body"/>
          </p:nvPr>
        </p:nvSpPr>
        <p:spPr>
          <a:xfrm>
            <a:off x="4648200" y="4000500"/>
            <a:ext cx="4114800" cy="24765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34" name="Google Shape;34;p4"/>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35" name="Google Shape;35;p4"/>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36" name="Google Shape;36;p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 name="Shape 37"/>
        <p:cNvGrpSpPr/>
        <p:nvPr/>
      </p:nvGrpSpPr>
      <p:grpSpPr>
        <a:xfrm>
          <a:off x="0" y="0"/>
          <a:ext cx="0" cy="0"/>
          <a:chOff x="0" y="0"/>
          <a:chExt cx="0" cy="0"/>
        </a:xfrm>
      </p:grpSpPr>
      <p:sp>
        <p:nvSpPr>
          <p:cNvPr id="38" name="Google Shape;38;p5"/>
          <p:cNvSpPr txBox="1"/>
          <p:nvPr>
            <p:ph type="title"/>
          </p:nvPr>
        </p:nvSpPr>
        <p:spPr>
          <a:xfrm rot="5400000">
            <a:off x="4667250" y="2381250"/>
            <a:ext cx="6096000" cy="20955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39" name="Google Shape;39;p5"/>
          <p:cNvSpPr txBox="1"/>
          <p:nvPr>
            <p:ph idx="1" type="body"/>
          </p:nvPr>
        </p:nvSpPr>
        <p:spPr>
          <a:xfrm rot="5400000">
            <a:off x="400050" y="361950"/>
            <a:ext cx="6096000" cy="61341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40" name="Google Shape;40;p5"/>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1" name="Google Shape;41;p5"/>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2" name="Google Shape;42;p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 name="Shape 43"/>
        <p:cNvGrpSpPr/>
        <p:nvPr/>
      </p:nvGrpSpPr>
      <p:grpSpPr>
        <a:xfrm>
          <a:off x="0" y="0"/>
          <a:ext cx="0" cy="0"/>
          <a:chOff x="0" y="0"/>
          <a:chExt cx="0" cy="0"/>
        </a:xfrm>
      </p:grpSpPr>
      <p:sp>
        <p:nvSpPr>
          <p:cNvPr id="44" name="Google Shape;44;p6"/>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45" name="Google Shape;45;p6"/>
          <p:cNvSpPr txBox="1"/>
          <p:nvPr>
            <p:ph idx="1" type="body"/>
          </p:nvPr>
        </p:nvSpPr>
        <p:spPr>
          <a:xfrm rot="5400000">
            <a:off x="2019300" y="-266700"/>
            <a:ext cx="5105400" cy="8382000"/>
          </a:xfrm>
          <a:prstGeom prst="rect">
            <a:avLst/>
          </a:prstGeom>
          <a:noFill/>
          <a:ln>
            <a:noFill/>
          </a:ln>
        </p:spPr>
        <p:txBody>
          <a:bodyPr anchorCtr="0" anchor="t" bIns="91425" lIns="91425" spcFirstLastPara="1" rIns="91425" wrap="square" tIns="91425">
            <a:noAutofit/>
          </a:bodyPr>
          <a:lstStyle>
            <a:lvl1pPr indent="-335280" lvl="0" marL="457200" marR="0" algn="l">
              <a:lnSpc>
                <a:spcPct val="100000"/>
              </a:lnSpc>
              <a:spcBef>
                <a:spcPts val="560"/>
              </a:spcBef>
              <a:spcAft>
                <a:spcPts val="0"/>
              </a:spcAft>
              <a:buClr>
                <a:schemeClr val="folHlink"/>
              </a:buClr>
              <a:buSzPts val="1680"/>
              <a:buFont typeface="Noto Sans Symbols"/>
              <a:buChar char="■"/>
              <a:defRPr sz="2800">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46" name="Google Shape;46;p6"/>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7" name="Google Shape;47;p6"/>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8" name="Google Shape;48;p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 name="Shape 49"/>
        <p:cNvGrpSpPr/>
        <p:nvPr/>
      </p:nvGrpSpPr>
      <p:grpSpPr>
        <a:xfrm>
          <a:off x="0" y="0"/>
          <a:ext cx="0" cy="0"/>
          <a:chOff x="0" y="0"/>
          <a:chExt cx="0" cy="0"/>
        </a:xfrm>
      </p:grpSpPr>
      <p:sp>
        <p:nvSpPr>
          <p:cNvPr id="50" name="Google Shape;50;p7"/>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51" name="Google Shape;51;p7"/>
          <p:cNvSpPr/>
          <p:nvPr>
            <p:ph idx="2" type="pic"/>
          </p:nvPr>
        </p:nvSpPr>
        <p:spPr>
          <a:xfrm>
            <a:off x="1792288" y="612775"/>
            <a:ext cx="5486400" cy="4114800"/>
          </a:xfrm>
          <a:prstGeom prst="rect">
            <a:avLst/>
          </a:prstGeom>
          <a:noFill/>
          <a:ln>
            <a:noFill/>
          </a:ln>
        </p:spPr>
      </p:sp>
      <p:sp>
        <p:nvSpPr>
          <p:cNvPr id="52" name="Google Shape;52;p7"/>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folHlink"/>
              </a:buClr>
              <a:buSzPts val="1680"/>
              <a:buFont typeface="Noto Sans Symbols"/>
              <a:buNone/>
              <a:defRPr sz="1400">
                <a:solidFill>
                  <a:schemeClr val="dk1"/>
                </a:solidFill>
                <a:latin typeface="Tahoma"/>
                <a:ea typeface="Tahoma"/>
                <a:cs typeface="Tahoma"/>
                <a:sym typeface="Tahoma"/>
              </a:defRPr>
            </a:lvl1pPr>
            <a:lvl2pPr indent="-228600" lvl="1" marL="914400" marR="0" algn="l">
              <a:lnSpc>
                <a:spcPct val="100000"/>
              </a:lnSpc>
              <a:spcBef>
                <a:spcPts val="240"/>
              </a:spcBef>
              <a:spcAft>
                <a:spcPts val="0"/>
              </a:spcAft>
              <a:buClr>
                <a:schemeClr val="hlink"/>
              </a:buClr>
              <a:buSzPts val="1540"/>
              <a:buFont typeface="Noto Sans Symbols"/>
              <a:buNone/>
              <a:defRPr b="0" i="0" sz="1200" u="none" cap="none" strike="noStrike">
                <a:solidFill>
                  <a:schemeClr val="dk1"/>
                </a:solidFill>
                <a:latin typeface="Tahoma"/>
                <a:ea typeface="Tahoma"/>
                <a:cs typeface="Tahoma"/>
                <a:sym typeface="Tahoma"/>
              </a:defRPr>
            </a:lvl2pPr>
            <a:lvl3pPr indent="-228600" lvl="2" marL="1371600" marR="0" algn="l">
              <a:lnSpc>
                <a:spcPct val="100000"/>
              </a:lnSpc>
              <a:spcBef>
                <a:spcPts val="200"/>
              </a:spcBef>
              <a:spcAft>
                <a:spcPts val="0"/>
              </a:spcAft>
              <a:buClr>
                <a:schemeClr val="folHlink"/>
              </a:buClr>
              <a:buSzPts val="1200"/>
              <a:buFont typeface="Noto Sans Symbols"/>
              <a:buNone/>
              <a:defRPr b="0" i="0" sz="1000" u="none" cap="none" strike="noStrike">
                <a:solidFill>
                  <a:schemeClr val="dk1"/>
                </a:solidFill>
                <a:latin typeface="Tahoma"/>
                <a:ea typeface="Tahoma"/>
                <a:cs typeface="Tahoma"/>
                <a:sym typeface="Tahoma"/>
              </a:defRPr>
            </a:lvl3pPr>
            <a:lvl4pPr indent="-228600" lvl="3" marL="1828800" marR="0" algn="l">
              <a:lnSpc>
                <a:spcPct val="100000"/>
              </a:lnSpc>
              <a:spcBef>
                <a:spcPts val="180"/>
              </a:spcBef>
              <a:spcAft>
                <a:spcPts val="0"/>
              </a:spcAft>
              <a:buClr>
                <a:schemeClr val="accent2"/>
              </a:buClr>
              <a:buSzPts val="1100"/>
              <a:buFont typeface="Noto Sans Symbols"/>
              <a:buNone/>
              <a:defRPr b="0" i="0" sz="900" u="none" cap="none" strike="noStrike">
                <a:solidFill>
                  <a:schemeClr val="dk1"/>
                </a:solidFill>
                <a:latin typeface="Tahoma"/>
                <a:ea typeface="Tahoma"/>
                <a:cs typeface="Tahoma"/>
                <a:sym typeface="Tahoma"/>
              </a:defRPr>
            </a:lvl4pPr>
            <a:lvl5pPr indent="-228600" lvl="4" marL="2286000" marR="0" algn="l">
              <a:lnSpc>
                <a:spcPct val="100000"/>
              </a:lnSpc>
              <a:spcBef>
                <a:spcPts val="180"/>
              </a:spcBef>
              <a:spcAft>
                <a:spcPts val="0"/>
              </a:spcAft>
              <a:buClr>
                <a:schemeClr val="accent1"/>
              </a:buClr>
              <a:buSzPts val="1000"/>
              <a:buFont typeface="Noto Sans Symbols"/>
              <a:buNone/>
              <a:defRPr b="0" i="0" sz="900" u="none" cap="none" strike="noStrike">
                <a:solidFill>
                  <a:schemeClr val="dk1"/>
                </a:solidFill>
                <a:latin typeface="Tahoma"/>
                <a:ea typeface="Tahoma"/>
                <a:cs typeface="Tahoma"/>
                <a:sym typeface="Tahoma"/>
              </a:defRPr>
            </a:lvl5pPr>
            <a:lvl6pPr indent="-228600" lvl="5" marL="2743200" marR="0" algn="l">
              <a:lnSpc>
                <a:spcPct val="100000"/>
              </a:lnSpc>
              <a:spcBef>
                <a:spcPts val="180"/>
              </a:spcBef>
              <a:spcAft>
                <a:spcPts val="0"/>
              </a:spcAft>
              <a:buClr>
                <a:schemeClr val="accent1"/>
              </a:buClr>
              <a:buSzPts val="1000"/>
              <a:buFont typeface="Noto Sans Symbols"/>
              <a:buNone/>
              <a:defRPr b="0" i="0" sz="900" u="none" cap="none" strike="noStrike">
                <a:solidFill>
                  <a:schemeClr val="dk1"/>
                </a:solidFill>
                <a:latin typeface="Tahoma"/>
                <a:ea typeface="Tahoma"/>
                <a:cs typeface="Tahoma"/>
                <a:sym typeface="Tahoma"/>
              </a:defRPr>
            </a:lvl6pPr>
            <a:lvl7pPr indent="-228600" lvl="6" marL="3200400" marR="0" algn="l">
              <a:lnSpc>
                <a:spcPct val="100000"/>
              </a:lnSpc>
              <a:spcBef>
                <a:spcPts val="180"/>
              </a:spcBef>
              <a:spcAft>
                <a:spcPts val="0"/>
              </a:spcAft>
              <a:buClr>
                <a:schemeClr val="accent1"/>
              </a:buClr>
              <a:buSzPts val="1000"/>
              <a:buFont typeface="Noto Sans Symbols"/>
              <a:buNone/>
              <a:defRPr b="0" i="0" sz="900" u="none" cap="none" strike="noStrike">
                <a:solidFill>
                  <a:schemeClr val="dk1"/>
                </a:solidFill>
                <a:latin typeface="Tahoma"/>
                <a:ea typeface="Tahoma"/>
                <a:cs typeface="Tahoma"/>
                <a:sym typeface="Tahoma"/>
              </a:defRPr>
            </a:lvl7pPr>
            <a:lvl8pPr indent="-228600" lvl="7" marL="3657600" marR="0" algn="l">
              <a:lnSpc>
                <a:spcPct val="100000"/>
              </a:lnSpc>
              <a:spcBef>
                <a:spcPts val="180"/>
              </a:spcBef>
              <a:spcAft>
                <a:spcPts val="0"/>
              </a:spcAft>
              <a:buClr>
                <a:schemeClr val="accent1"/>
              </a:buClr>
              <a:buSzPts val="1000"/>
              <a:buFont typeface="Noto Sans Symbols"/>
              <a:buNone/>
              <a:defRPr b="0" i="0" sz="900" u="none" cap="none" strike="noStrike">
                <a:solidFill>
                  <a:schemeClr val="dk1"/>
                </a:solidFill>
                <a:latin typeface="Tahoma"/>
                <a:ea typeface="Tahoma"/>
                <a:cs typeface="Tahoma"/>
                <a:sym typeface="Tahoma"/>
              </a:defRPr>
            </a:lvl8pPr>
            <a:lvl9pPr indent="-228600" lvl="8" marL="4114800" marR="0" algn="l">
              <a:lnSpc>
                <a:spcPct val="100000"/>
              </a:lnSpc>
              <a:spcBef>
                <a:spcPts val="180"/>
              </a:spcBef>
              <a:spcAft>
                <a:spcPts val="0"/>
              </a:spcAft>
              <a:buClr>
                <a:schemeClr val="accent1"/>
              </a:buClr>
              <a:buSzPts val="1000"/>
              <a:buFont typeface="Noto Sans Symbols"/>
              <a:buNone/>
              <a:defRPr b="0" i="0" sz="900" u="none" cap="none" strike="noStrike">
                <a:solidFill>
                  <a:schemeClr val="dk1"/>
                </a:solidFill>
                <a:latin typeface="Tahoma"/>
                <a:ea typeface="Tahoma"/>
                <a:cs typeface="Tahoma"/>
                <a:sym typeface="Tahoma"/>
              </a:defRPr>
            </a:lvl9pPr>
          </a:lstStyle>
          <a:p/>
        </p:txBody>
      </p:sp>
      <p:sp>
        <p:nvSpPr>
          <p:cNvPr id="53" name="Google Shape;53;p7"/>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54" name="Google Shape;54;p7"/>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55" name="Google Shape;55;p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8"/>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58" name="Google Shape;58;p8"/>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noAutofit/>
          </a:bodyPr>
          <a:lstStyle>
            <a:lvl1pPr indent="-350520" lvl="0" marL="457200" marR="0" algn="l">
              <a:lnSpc>
                <a:spcPct val="100000"/>
              </a:lnSpc>
              <a:spcBef>
                <a:spcPts val="640"/>
              </a:spcBef>
              <a:spcAft>
                <a:spcPts val="0"/>
              </a:spcAft>
              <a:buClr>
                <a:schemeClr val="folHlink"/>
              </a:buClr>
              <a:buSzPts val="1920"/>
              <a:buFont typeface="Noto Sans Symbols"/>
              <a:buChar char="■"/>
              <a:defRPr sz="3200">
                <a:solidFill>
                  <a:schemeClr val="dk1"/>
                </a:solidFill>
                <a:latin typeface="Tahoma"/>
                <a:ea typeface="Tahoma"/>
                <a:cs typeface="Tahoma"/>
                <a:sym typeface="Tahoma"/>
              </a:defRPr>
            </a:lvl1pPr>
            <a:lvl2pPr indent="-326390" lvl="1" marL="914400" marR="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59" name="Google Shape;59;p8"/>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folHlink"/>
              </a:buClr>
              <a:buSzPts val="1680"/>
              <a:buFont typeface="Noto Sans Symbols"/>
              <a:buNone/>
              <a:defRPr sz="1400">
                <a:solidFill>
                  <a:schemeClr val="dk1"/>
                </a:solidFill>
                <a:latin typeface="Tahoma"/>
                <a:ea typeface="Tahoma"/>
                <a:cs typeface="Tahoma"/>
                <a:sym typeface="Tahoma"/>
              </a:defRPr>
            </a:lvl1pPr>
            <a:lvl2pPr indent="-228600" lvl="1" marL="914400" marR="0" algn="l">
              <a:lnSpc>
                <a:spcPct val="100000"/>
              </a:lnSpc>
              <a:spcBef>
                <a:spcPts val="240"/>
              </a:spcBef>
              <a:spcAft>
                <a:spcPts val="0"/>
              </a:spcAft>
              <a:buClr>
                <a:schemeClr val="hlink"/>
              </a:buClr>
              <a:buSzPts val="1540"/>
              <a:buFont typeface="Noto Sans Symbols"/>
              <a:buNone/>
              <a:defRPr b="0" i="0" sz="1200" u="none" cap="none" strike="noStrike">
                <a:solidFill>
                  <a:schemeClr val="dk1"/>
                </a:solidFill>
                <a:latin typeface="Tahoma"/>
                <a:ea typeface="Tahoma"/>
                <a:cs typeface="Tahoma"/>
                <a:sym typeface="Tahoma"/>
              </a:defRPr>
            </a:lvl2pPr>
            <a:lvl3pPr indent="-228600" lvl="2" marL="1371600" marR="0" algn="l">
              <a:lnSpc>
                <a:spcPct val="100000"/>
              </a:lnSpc>
              <a:spcBef>
                <a:spcPts val="200"/>
              </a:spcBef>
              <a:spcAft>
                <a:spcPts val="0"/>
              </a:spcAft>
              <a:buClr>
                <a:schemeClr val="folHlink"/>
              </a:buClr>
              <a:buSzPts val="1200"/>
              <a:buFont typeface="Noto Sans Symbols"/>
              <a:buNone/>
              <a:defRPr b="0" i="0" sz="1000" u="none" cap="none" strike="noStrike">
                <a:solidFill>
                  <a:schemeClr val="dk1"/>
                </a:solidFill>
                <a:latin typeface="Tahoma"/>
                <a:ea typeface="Tahoma"/>
                <a:cs typeface="Tahoma"/>
                <a:sym typeface="Tahoma"/>
              </a:defRPr>
            </a:lvl3pPr>
            <a:lvl4pPr indent="-228600" lvl="3" marL="1828800" marR="0" algn="l">
              <a:lnSpc>
                <a:spcPct val="100000"/>
              </a:lnSpc>
              <a:spcBef>
                <a:spcPts val="180"/>
              </a:spcBef>
              <a:spcAft>
                <a:spcPts val="0"/>
              </a:spcAft>
              <a:buClr>
                <a:schemeClr val="accent2"/>
              </a:buClr>
              <a:buSzPts val="1100"/>
              <a:buFont typeface="Noto Sans Symbols"/>
              <a:buNone/>
              <a:defRPr b="0" i="0" sz="900" u="none" cap="none" strike="noStrike">
                <a:solidFill>
                  <a:schemeClr val="dk1"/>
                </a:solidFill>
                <a:latin typeface="Tahoma"/>
                <a:ea typeface="Tahoma"/>
                <a:cs typeface="Tahoma"/>
                <a:sym typeface="Tahoma"/>
              </a:defRPr>
            </a:lvl4pPr>
            <a:lvl5pPr indent="-228600" lvl="4" marL="2286000" marR="0" algn="l">
              <a:lnSpc>
                <a:spcPct val="100000"/>
              </a:lnSpc>
              <a:spcBef>
                <a:spcPts val="180"/>
              </a:spcBef>
              <a:spcAft>
                <a:spcPts val="0"/>
              </a:spcAft>
              <a:buClr>
                <a:schemeClr val="accent1"/>
              </a:buClr>
              <a:buSzPts val="1000"/>
              <a:buFont typeface="Noto Sans Symbols"/>
              <a:buNone/>
              <a:defRPr b="0" i="0" sz="900" u="none" cap="none" strike="noStrike">
                <a:solidFill>
                  <a:schemeClr val="dk1"/>
                </a:solidFill>
                <a:latin typeface="Tahoma"/>
                <a:ea typeface="Tahoma"/>
                <a:cs typeface="Tahoma"/>
                <a:sym typeface="Tahoma"/>
              </a:defRPr>
            </a:lvl5pPr>
            <a:lvl6pPr indent="-228600" lvl="5" marL="2743200" marR="0" algn="l">
              <a:lnSpc>
                <a:spcPct val="100000"/>
              </a:lnSpc>
              <a:spcBef>
                <a:spcPts val="180"/>
              </a:spcBef>
              <a:spcAft>
                <a:spcPts val="0"/>
              </a:spcAft>
              <a:buClr>
                <a:schemeClr val="accent1"/>
              </a:buClr>
              <a:buSzPts val="1000"/>
              <a:buFont typeface="Noto Sans Symbols"/>
              <a:buNone/>
              <a:defRPr b="0" i="0" sz="900" u="none" cap="none" strike="noStrike">
                <a:solidFill>
                  <a:schemeClr val="dk1"/>
                </a:solidFill>
                <a:latin typeface="Tahoma"/>
                <a:ea typeface="Tahoma"/>
                <a:cs typeface="Tahoma"/>
                <a:sym typeface="Tahoma"/>
              </a:defRPr>
            </a:lvl6pPr>
            <a:lvl7pPr indent="-228600" lvl="6" marL="3200400" marR="0" algn="l">
              <a:lnSpc>
                <a:spcPct val="100000"/>
              </a:lnSpc>
              <a:spcBef>
                <a:spcPts val="180"/>
              </a:spcBef>
              <a:spcAft>
                <a:spcPts val="0"/>
              </a:spcAft>
              <a:buClr>
                <a:schemeClr val="accent1"/>
              </a:buClr>
              <a:buSzPts val="1000"/>
              <a:buFont typeface="Noto Sans Symbols"/>
              <a:buNone/>
              <a:defRPr b="0" i="0" sz="900" u="none" cap="none" strike="noStrike">
                <a:solidFill>
                  <a:schemeClr val="dk1"/>
                </a:solidFill>
                <a:latin typeface="Tahoma"/>
                <a:ea typeface="Tahoma"/>
                <a:cs typeface="Tahoma"/>
                <a:sym typeface="Tahoma"/>
              </a:defRPr>
            </a:lvl7pPr>
            <a:lvl8pPr indent="-228600" lvl="7" marL="3657600" marR="0" algn="l">
              <a:lnSpc>
                <a:spcPct val="100000"/>
              </a:lnSpc>
              <a:spcBef>
                <a:spcPts val="180"/>
              </a:spcBef>
              <a:spcAft>
                <a:spcPts val="0"/>
              </a:spcAft>
              <a:buClr>
                <a:schemeClr val="accent1"/>
              </a:buClr>
              <a:buSzPts val="1000"/>
              <a:buFont typeface="Noto Sans Symbols"/>
              <a:buNone/>
              <a:defRPr b="0" i="0" sz="900" u="none" cap="none" strike="noStrike">
                <a:solidFill>
                  <a:schemeClr val="dk1"/>
                </a:solidFill>
                <a:latin typeface="Tahoma"/>
                <a:ea typeface="Tahoma"/>
                <a:cs typeface="Tahoma"/>
                <a:sym typeface="Tahoma"/>
              </a:defRPr>
            </a:lvl8pPr>
            <a:lvl9pPr indent="-228600" lvl="8" marL="4114800" marR="0" algn="l">
              <a:lnSpc>
                <a:spcPct val="100000"/>
              </a:lnSpc>
              <a:spcBef>
                <a:spcPts val="180"/>
              </a:spcBef>
              <a:spcAft>
                <a:spcPts val="0"/>
              </a:spcAft>
              <a:buClr>
                <a:schemeClr val="accent1"/>
              </a:buClr>
              <a:buSzPts val="1000"/>
              <a:buFont typeface="Noto Sans Symbols"/>
              <a:buNone/>
              <a:defRPr b="0" i="0" sz="900" u="none" cap="none" strike="noStrike">
                <a:solidFill>
                  <a:schemeClr val="dk1"/>
                </a:solidFill>
                <a:latin typeface="Tahoma"/>
                <a:ea typeface="Tahoma"/>
                <a:cs typeface="Tahoma"/>
                <a:sym typeface="Tahoma"/>
              </a:defRPr>
            </a:lvl9pPr>
          </a:lstStyle>
          <a:p/>
        </p:txBody>
      </p:sp>
      <p:sp>
        <p:nvSpPr>
          <p:cNvPr id="60" name="Google Shape;60;p8"/>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61" name="Google Shape;61;p8"/>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62" name="Google Shape;62;p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9"/>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65" name="Google Shape;65;p9"/>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66" name="Google Shape;66;p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1pPr>
            <a:lvl2pPr lvl="1"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2pPr>
            <a:lvl3pPr lvl="2"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3pPr>
            <a:lvl4pPr lvl="3"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4pPr>
            <a:lvl5pPr lvl="4"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5pPr>
            <a:lvl6pPr lvl="5"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6pPr>
            <a:lvl7pPr lvl="6"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7pPr>
            <a:lvl8pPr lvl="7"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8pPr>
            <a:lvl9pPr lvl="8" marR="0" algn="ctr">
              <a:lnSpc>
                <a:spcPct val="100000"/>
              </a:lnSpc>
              <a:spcBef>
                <a:spcPts val="0"/>
              </a:spcBef>
              <a:spcAft>
                <a:spcPts val="0"/>
              </a:spcAft>
              <a:buSzPts val="1400"/>
              <a:buNone/>
              <a:defRPr b="0" i="0" sz="3600" u="none" cap="none" strike="noStrike">
                <a:solidFill>
                  <a:schemeClr val="dk2"/>
                </a:solidFill>
                <a:latin typeface="Tahoma"/>
                <a:ea typeface="Tahoma"/>
                <a:cs typeface="Tahoma"/>
                <a:sym typeface="Tahoma"/>
              </a:defRPr>
            </a:lvl9pPr>
          </a:lstStyle>
          <a:p/>
        </p:txBody>
      </p:sp>
      <p:sp>
        <p:nvSpPr>
          <p:cNvPr id="69" name="Google Shape;69;p10"/>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70" name="Google Shape;70;p10"/>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algn="l">
              <a:lnSpc>
                <a:spcPct val="100000"/>
              </a:lnSpc>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71" name="Google Shape;71;p1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381000" y="1219200"/>
            <a:ext cx="8410575" cy="46037"/>
          </a:xfrm>
          <a:prstGeom prst="rect">
            <a:avLst/>
          </a:prstGeom>
          <a:gradFill>
            <a:gsLst>
              <a:gs pos="0">
                <a:srgbClr val="00E4A8">
                  <a:alpha val="46666"/>
                </a:srgbClr>
              </a:gs>
              <a:gs pos="100000">
                <a:srgbClr val="3333CC">
                  <a:alpha val="46666"/>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1" name="Google Shape;11;p1"/>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None/>
              <a:defRPr b="0" i="0" sz="3600" u="none" cap="none" strike="noStrike">
                <a:solidFill>
                  <a:schemeClr val="dk2"/>
                </a:solidFill>
                <a:latin typeface="Tahoma"/>
                <a:ea typeface="Tahoma"/>
                <a:cs typeface="Tahoma"/>
                <a:sym typeface="Tahoma"/>
              </a:defRPr>
            </a:lvl9pPr>
          </a:lstStyle>
          <a:p/>
        </p:txBody>
      </p:sp>
      <p:sp>
        <p:nvSpPr>
          <p:cNvPr id="12" name="Google Shape;12;p1"/>
          <p:cNvSpPr txBox="1"/>
          <p:nvPr>
            <p:ph idx="1" type="body"/>
          </p:nvPr>
        </p:nvSpPr>
        <p:spPr>
          <a:xfrm>
            <a:off x="381000" y="1371600"/>
            <a:ext cx="8382000" cy="5105400"/>
          </a:xfrm>
          <a:prstGeom prst="rect">
            <a:avLst/>
          </a:prstGeom>
          <a:noFill/>
          <a:ln>
            <a:noFill/>
          </a:ln>
        </p:spPr>
        <p:txBody>
          <a:bodyPr anchorCtr="0" anchor="t" bIns="91425" lIns="91425" spcFirstLastPara="1" rIns="91425" wrap="square" tIns="91425">
            <a:noAutofit/>
          </a:bodyPr>
          <a:lstStyle>
            <a:lvl1pPr indent="-335280" lvl="0" marL="457200" marR="0" rtl="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rtl="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3" name="Google Shape;13;p1"/>
          <p:cNvSpPr txBox="1"/>
          <p:nvPr>
            <p:ph idx="10" type="dt"/>
          </p:nvPr>
        </p:nvSpPr>
        <p:spPr>
          <a:xfrm>
            <a:off x="304800" y="6477000"/>
            <a:ext cx="1905000" cy="381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14" name="Google Shape;14;p1"/>
          <p:cNvSpPr txBox="1"/>
          <p:nvPr>
            <p:ph idx="11" type="ftr"/>
          </p:nvPr>
        </p:nvSpPr>
        <p:spPr>
          <a:xfrm>
            <a:off x="3352800" y="6477000"/>
            <a:ext cx="2895600" cy="381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15" name="Google Shape;15;p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hyperlink" Target="https://www.youtube.com/watch?v=kK6yRznGTdo"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2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1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2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2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2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hyperlink" Target="https://www.youtube.com/watch?v=P5LH5HCrhM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23.png"/><Relationship Id="rId4" Type="http://schemas.openxmlformats.org/officeDocument/2006/relationships/image" Target="../media/image12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27.png"/><Relationship Id="rId4" Type="http://schemas.openxmlformats.org/officeDocument/2006/relationships/image" Target="../media/image11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4.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8.png"/><Relationship Id="rId4" Type="http://schemas.openxmlformats.org/officeDocument/2006/relationships/image" Target="../media/image43.png"/><Relationship Id="rId5"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9.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1.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4.png"/><Relationship Id="rId4" Type="http://schemas.openxmlformats.org/officeDocument/2006/relationships/image" Target="../media/image80.png"/><Relationship Id="rId5" Type="http://schemas.openxmlformats.org/officeDocument/2006/relationships/image" Target="../media/image7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9.png"/><Relationship Id="rId4" Type="http://schemas.openxmlformats.org/officeDocument/2006/relationships/image" Target="../media/image101.png"/><Relationship Id="rId5" Type="http://schemas.openxmlformats.org/officeDocument/2006/relationships/image" Target="../media/image85.png"/><Relationship Id="rId6" Type="http://schemas.openxmlformats.org/officeDocument/2006/relationships/image" Target="../media/image79.png"/><Relationship Id="rId7" Type="http://schemas.openxmlformats.org/officeDocument/2006/relationships/hyperlink" Target="https://www.youtube.com/watch?v=SLhLJZK6KaE"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0.png"/><Relationship Id="rId4" Type="http://schemas.openxmlformats.org/officeDocument/2006/relationships/image" Target="../media/image84.png"/><Relationship Id="rId5" Type="http://schemas.openxmlformats.org/officeDocument/2006/relationships/image" Target="../media/image88.png"/><Relationship Id="rId6" Type="http://schemas.openxmlformats.org/officeDocument/2006/relationships/image" Target="../media/image10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8.png"/><Relationship Id="rId4" Type="http://schemas.openxmlformats.org/officeDocument/2006/relationships/image" Target="../media/image104.png"/><Relationship Id="rId5" Type="http://schemas.openxmlformats.org/officeDocument/2006/relationships/image" Target="../media/image115.png"/><Relationship Id="rId6"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3.png"/><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7.png"/><Relationship Id="rId4" Type="http://schemas.openxmlformats.org/officeDocument/2006/relationships/image" Target="../media/image92.png"/><Relationship Id="rId5" Type="http://schemas.openxmlformats.org/officeDocument/2006/relationships/image" Target="../media/image86.png"/><Relationship Id="rId6" Type="http://schemas.openxmlformats.org/officeDocument/2006/relationships/image" Target="../media/image9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8.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1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3.png"/><Relationship Id="rId4" Type="http://schemas.openxmlformats.org/officeDocument/2006/relationships/image" Target="../media/image99.png"/><Relationship Id="rId5" Type="http://schemas.openxmlformats.org/officeDocument/2006/relationships/image" Target="../media/image1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0.png"/><Relationship Id="rId4" Type="http://schemas.openxmlformats.org/officeDocument/2006/relationships/image" Target="../media/image106.png"/><Relationship Id="rId5" Type="http://schemas.openxmlformats.org/officeDocument/2006/relationships/image" Target="../media/image10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0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5.png"/><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1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99" name="Google Shape;99;p1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00" name="Google Shape;100;p14"/>
          <p:cNvSpPr txBox="1"/>
          <p:nvPr>
            <p:ph type="title"/>
          </p:nvPr>
        </p:nvSpPr>
        <p:spPr>
          <a:xfrm>
            <a:off x="533400" y="1590868"/>
            <a:ext cx="8077200" cy="2743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Tahoma"/>
              <a:buNone/>
            </a:pPr>
            <a:r>
              <a:rPr b="1" i="0" lang="en-US" sz="4000" u="none" cap="none" strike="noStrike">
                <a:solidFill>
                  <a:schemeClr val="dk2"/>
                </a:solidFill>
                <a:latin typeface="Tahoma"/>
                <a:ea typeface="Tahoma"/>
                <a:cs typeface="Tahoma"/>
                <a:sym typeface="Tahoma"/>
              </a:rPr>
              <a:t>Data Mining:</a:t>
            </a:r>
            <a:r>
              <a:rPr b="0" i="0" lang="en-US" sz="4000" u="none" cap="none" strike="noStrike">
                <a:solidFill>
                  <a:schemeClr val="dk2"/>
                </a:solidFill>
                <a:latin typeface="Tahoma"/>
                <a:ea typeface="Tahoma"/>
                <a:cs typeface="Tahoma"/>
                <a:sym typeface="Tahoma"/>
              </a:rPr>
              <a:t> </a:t>
            </a:r>
            <a:br>
              <a:rPr b="0" i="0" lang="en-US" sz="4000" u="none" cap="none" strike="noStrike">
                <a:solidFill>
                  <a:schemeClr val="dk2"/>
                </a:solidFill>
                <a:latin typeface="Tahoma"/>
                <a:ea typeface="Tahoma"/>
                <a:cs typeface="Tahoma"/>
                <a:sym typeface="Tahoma"/>
              </a:rPr>
            </a:br>
            <a:r>
              <a:rPr b="0" i="0" lang="en-US" sz="4000" u="none" cap="none" strike="noStrike">
                <a:solidFill>
                  <a:schemeClr val="dk2"/>
                </a:solidFill>
                <a:latin typeface="Tahoma"/>
                <a:ea typeface="Tahoma"/>
                <a:cs typeface="Tahoma"/>
                <a:sym typeface="Tahoma"/>
              </a:rPr>
              <a:t> </a:t>
            </a:r>
            <a:r>
              <a:rPr b="1" i="0" lang="en-US" sz="4000" u="none" cap="none" strike="noStrike">
                <a:solidFill>
                  <a:schemeClr val="dk2"/>
                </a:solidFill>
                <a:latin typeface="Tahoma"/>
                <a:ea typeface="Tahoma"/>
                <a:cs typeface="Tahoma"/>
                <a:sym typeface="Tahoma"/>
              </a:rPr>
              <a:t>Concepts and Techniques</a:t>
            </a:r>
            <a:r>
              <a:rPr b="0" i="0" lang="en-US" sz="4000" u="none" cap="none" strike="noStrike">
                <a:solidFill>
                  <a:schemeClr val="dk2"/>
                </a:solidFill>
                <a:latin typeface="Tahoma"/>
                <a:ea typeface="Tahoma"/>
                <a:cs typeface="Tahoma"/>
                <a:sym typeface="Tahoma"/>
              </a:rPr>
              <a:t> </a:t>
            </a:r>
            <a:br>
              <a:rPr b="0" i="0" lang="en-US" sz="4800" u="none" cap="none" strike="noStrike">
                <a:solidFill>
                  <a:schemeClr val="dk2"/>
                </a:solidFill>
                <a:latin typeface="Tahoma"/>
                <a:ea typeface="Tahoma"/>
                <a:cs typeface="Tahoma"/>
                <a:sym typeface="Tahoma"/>
              </a:rPr>
            </a:br>
            <a:br>
              <a:rPr b="0" i="0" lang="en-US" sz="4800" u="none" cap="none" strike="noStrike">
                <a:solidFill>
                  <a:schemeClr val="dk2"/>
                </a:solidFill>
                <a:latin typeface="Tahoma"/>
                <a:ea typeface="Tahoma"/>
                <a:cs typeface="Tahoma"/>
                <a:sym typeface="Tahoma"/>
              </a:rPr>
            </a:br>
            <a:br>
              <a:rPr b="0" i="0" lang="en-US" sz="4800" u="none" cap="none" strike="noStrike">
                <a:solidFill>
                  <a:schemeClr val="dk2"/>
                </a:solidFill>
                <a:latin typeface="Tahoma"/>
                <a:ea typeface="Tahoma"/>
                <a:cs typeface="Tahoma"/>
                <a:sym typeface="Tahoma"/>
              </a:rPr>
            </a:br>
            <a:r>
              <a:rPr b="0" i="0" lang="en-US" sz="3200" u="none" cap="none" strike="noStrike">
                <a:solidFill>
                  <a:schemeClr val="dk2"/>
                </a:solidFill>
                <a:latin typeface="Tahoma"/>
                <a:ea typeface="Tahoma"/>
                <a:cs typeface="Tahoma"/>
                <a:sym typeface="Tahoma"/>
              </a:rPr>
              <a:t>Mining Frequent Patterns, Association and Correlations</a:t>
            </a:r>
            <a:br>
              <a:rPr b="0" i="0" lang="en-US" sz="4800" u="none" cap="none" strike="noStrike">
                <a:solidFill>
                  <a:schemeClr val="dk2"/>
                </a:solidFill>
                <a:latin typeface="Tahoma"/>
                <a:ea typeface="Tahoma"/>
                <a:cs typeface="Tahoma"/>
                <a:sym typeface="Tahoma"/>
              </a:rPr>
            </a:br>
            <a:endParaRPr b="0" i="0" sz="4800" u="none" cap="none" strike="noStrike">
              <a:solidFill>
                <a:schemeClr val="dk2"/>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800"/>
              <a:t>Downward Closure Property of Frequent Patterns</a:t>
            </a:r>
            <a:endParaRPr sz="2800"/>
          </a:p>
        </p:txBody>
      </p:sp>
      <p:sp>
        <p:nvSpPr>
          <p:cNvPr id="174" name="Google Shape;174;p23"/>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75" name="Google Shape;175;p23"/>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76" name="Google Shape;176;p2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77" name="Google Shape;177;p23"/>
          <p:cNvPicPr preferRelativeResize="0"/>
          <p:nvPr/>
        </p:nvPicPr>
        <p:blipFill rotWithShape="1">
          <a:blip r:embed="rId3">
            <a:alphaModFix/>
          </a:blip>
          <a:srcRect b="0" l="0" r="0" t="0"/>
          <a:stretch/>
        </p:blipFill>
        <p:spPr>
          <a:xfrm>
            <a:off x="475860" y="1371601"/>
            <a:ext cx="8210939" cy="5105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1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60" name="Google Shape;960;p113"/>
          <p:cNvSpPr txBox="1"/>
          <p:nvPr/>
        </p:nvSpPr>
        <p:spPr>
          <a:xfrm>
            <a:off x="380999" y="396270"/>
            <a:ext cx="8429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Step 8: Write frequent pattern Rules</a:t>
            </a:r>
            <a:endParaRPr b="1" i="0" sz="18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 </a:t>
            </a:r>
            <a:endParaRPr b="0" i="0" sz="1800" u="none" cap="none" strike="noStrike">
              <a:solidFill>
                <a:srgbClr val="292929"/>
              </a:solidFill>
              <a:latin typeface="Arial"/>
              <a:ea typeface="Arial"/>
              <a:cs typeface="Arial"/>
              <a:sym typeface="Arial"/>
            </a:endParaRPr>
          </a:p>
        </p:txBody>
      </p:sp>
      <p:sp>
        <p:nvSpPr>
          <p:cNvPr id="961" name="Google Shape;961;p113"/>
          <p:cNvSpPr txBox="1"/>
          <p:nvPr/>
        </p:nvSpPr>
        <p:spPr>
          <a:xfrm>
            <a:off x="552075" y="1608400"/>
            <a:ext cx="7734600" cy="30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ahoma"/>
                <a:ea typeface="Tahoma"/>
                <a:cs typeface="Tahoma"/>
                <a:sym typeface="Tahoma"/>
              </a:rPr>
              <a:t>The rules that satisfy minimum confidence threshold ae strong association rules .</a:t>
            </a:r>
            <a:endParaRPr b="0" i="0" sz="2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Tahoma"/>
              <a:ea typeface="Tahoma"/>
              <a:cs typeface="Tahoma"/>
              <a:sym typeface="Tahom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14"/>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Example 3</a:t>
            </a:r>
            <a:endParaRPr/>
          </a:p>
        </p:txBody>
      </p:sp>
      <p:sp>
        <p:nvSpPr>
          <p:cNvPr id="968" name="Google Shape;968;p114"/>
          <p:cNvSpPr txBox="1"/>
          <p:nvPr>
            <p:ph idx="1" type="body"/>
          </p:nvPr>
        </p:nvSpPr>
        <p:spPr>
          <a:xfrm>
            <a:off x="381000" y="1371600"/>
            <a:ext cx="92433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rPr lang="en-US" u="sng">
                <a:solidFill>
                  <a:schemeClr val="hlink"/>
                </a:solidFill>
                <a:hlinkClick r:id="rId3"/>
              </a:rPr>
              <a:t>https://www.youtube.com/watch?v=kK6yRznGTdo</a:t>
            </a:r>
            <a:endParaRPr u="sng">
              <a:solidFill>
                <a:schemeClr val="hlink"/>
              </a:solidFill>
            </a:endParaRPr>
          </a:p>
          <a:p>
            <a:pPr indent="0" lvl="0" marL="0" rtl="0" algn="l">
              <a:lnSpc>
                <a:spcPct val="100000"/>
              </a:lnSpc>
              <a:spcBef>
                <a:spcPts val="560"/>
              </a:spcBef>
              <a:spcAft>
                <a:spcPts val="0"/>
              </a:spcAft>
              <a:buSzPts val="1680"/>
              <a:buNone/>
            </a:pPr>
            <a:r>
              <a:t/>
            </a:r>
            <a:endParaRPr u="sng">
              <a:solidFill>
                <a:schemeClr val="hlink"/>
              </a:solidFill>
            </a:endParaRPr>
          </a:p>
        </p:txBody>
      </p:sp>
      <p:sp>
        <p:nvSpPr>
          <p:cNvPr id="969" name="Google Shape;969;p11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15"/>
          <p:cNvSpPr txBox="1"/>
          <p:nvPr>
            <p:ph type="title"/>
          </p:nvPr>
        </p:nvSpPr>
        <p:spPr>
          <a:xfrm>
            <a:off x="-47134" y="381000"/>
            <a:ext cx="9191134"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800"/>
              <a:t>ECLAT(Equivalence Class Transformation)</a:t>
            </a:r>
            <a:br>
              <a:rPr lang="en-US" sz="2800"/>
            </a:br>
            <a:r>
              <a:rPr lang="en-US" sz="2800"/>
              <a:t> Vertical Apriori</a:t>
            </a:r>
            <a:endParaRPr sz="2800"/>
          </a:p>
        </p:txBody>
      </p:sp>
      <p:sp>
        <p:nvSpPr>
          <p:cNvPr id="975" name="Google Shape;975;p11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76" name="Google Shape;976;p115"/>
          <p:cNvPicPr preferRelativeResize="0"/>
          <p:nvPr/>
        </p:nvPicPr>
        <p:blipFill rotWithShape="1">
          <a:blip r:embed="rId3">
            <a:alphaModFix/>
          </a:blip>
          <a:srcRect b="0" l="0" r="0" t="0"/>
          <a:stretch/>
        </p:blipFill>
        <p:spPr>
          <a:xfrm>
            <a:off x="113122" y="1962149"/>
            <a:ext cx="8955464" cy="461775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16"/>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ECLAT-Example 1</a:t>
            </a:r>
            <a:endParaRPr b="0" i="0" sz="3600" u="none" cap="none" strike="noStrike">
              <a:solidFill>
                <a:schemeClr val="dk2"/>
              </a:solidFill>
              <a:latin typeface="Tahoma"/>
              <a:ea typeface="Tahoma"/>
              <a:cs typeface="Tahoma"/>
              <a:sym typeface="Tahoma"/>
            </a:endParaRPr>
          </a:p>
        </p:txBody>
      </p:sp>
      <p:sp>
        <p:nvSpPr>
          <p:cNvPr id="982" name="Google Shape;982;p116"/>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983" name="Google Shape;983;p116"/>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984" name="Google Shape;984;p11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85" name="Google Shape;985;p116"/>
          <p:cNvPicPr preferRelativeResize="0"/>
          <p:nvPr/>
        </p:nvPicPr>
        <p:blipFill rotWithShape="1">
          <a:blip r:embed="rId3">
            <a:alphaModFix/>
          </a:blip>
          <a:srcRect b="0" l="0" r="0" t="0"/>
          <a:stretch/>
        </p:blipFill>
        <p:spPr>
          <a:xfrm>
            <a:off x="282804" y="1497013"/>
            <a:ext cx="8480196" cy="521487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17"/>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991" name="Google Shape;991;p117"/>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992" name="Google Shape;992;p117"/>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993" name="Google Shape;993;p11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94" name="Google Shape;994;p117"/>
          <p:cNvPicPr preferRelativeResize="0"/>
          <p:nvPr/>
        </p:nvPicPr>
        <p:blipFill rotWithShape="1">
          <a:blip r:embed="rId3">
            <a:alphaModFix/>
          </a:blip>
          <a:srcRect b="0" l="0" r="0" t="0"/>
          <a:stretch/>
        </p:blipFill>
        <p:spPr>
          <a:xfrm>
            <a:off x="381000" y="1409700"/>
            <a:ext cx="8534399" cy="520791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18"/>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1000" name="Google Shape;1000;p118"/>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001" name="Google Shape;1001;p118"/>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002" name="Google Shape;1002;p11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03" name="Google Shape;1003;p118"/>
          <p:cNvPicPr preferRelativeResize="0"/>
          <p:nvPr/>
        </p:nvPicPr>
        <p:blipFill rotWithShape="1">
          <a:blip r:embed="rId3">
            <a:alphaModFix/>
          </a:blip>
          <a:srcRect b="0" l="0" r="0" t="0"/>
          <a:stretch/>
        </p:blipFill>
        <p:spPr>
          <a:xfrm>
            <a:off x="381000" y="1371600"/>
            <a:ext cx="8631025" cy="5105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19"/>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1009" name="Google Shape;1009;p11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10" name="Google Shape;1010;p119"/>
          <p:cNvPicPr preferRelativeResize="0"/>
          <p:nvPr/>
        </p:nvPicPr>
        <p:blipFill rotWithShape="1">
          <a:blip r:embed="rId3">
            <a:alphaModFix/>
          </a:blip>
          <a:srcRect b="0" l="0" r="0" t="0"/>
          <a:stretch/>
        </p:blipFill>
        <p:spPr>
          <a:xfrm>
            <a:off x="-1" y="1385740"/>
            <a:ext cx="8964891" cy="526958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20"/>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1016" name="Google Shape;1016;p120"/>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017" name="Google Shape;1017;p120"/>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018" name="Google Shape;1018;p12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19" name="Google Shape;1019;p120"/>
          <p:cNvPicPr preferRelativeResize="0"/>
          <p:nvPr/>
        </p:nvPicPr>
        <p:blipFill rotWithShape="1">
          <a:blip r:embed="rId3">
            <a:alphaModFix/>
          </a:blip>
          <a:srcRect b="0" l="0" r="0" t="0"/>
          <a:stretch/>
        </p:blipFill>
        <p:spPr>
          <a:xfrm>
            <a:off x="412816" y="1241441"/>
            <a:ext cx="8470768" cy="551757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21"/>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1025" name="Google Shape;1025;p121"/>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026" name="Google Shape;1026;p121"/>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027" name="Google Shape;1027;p12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28" name="Google Shape;1028;p121"/>
          <p:cNvPicPr preferRelativeResize="0"/>
          <p:nvPr/>
        </p:nvPicPr>
        <p:blipFill rotWithShape="1">
          <a:blip r:embed="rId3">
            <a:alphaModFix/>
          </a:blip>
          <a:srcRect b="0" l="0" r="0" t="0"/>
          <a:stretch/>
        </p:blipFill>
        <p:spPr>
          <a:xfrm>
            <a:off x="311084" y="1455738"/>
            <a:ext cx="8550111" cy="502126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2"/>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ECLAT - Example 2</a:t>
            </a:r>
            <a:endParaRPr/>
          </a:p>
        </p:txBody>
      </p:sp>
      <p:sp>
        <p:nvSpPr>
          <p:cNvPr id="1035" name="Google Shape;1035;p122"/>
          <p:cNvSpPr txBox="1"/>
          <p:nvPr>
            <p:ph idx="1" type="body"/>
          </p:nvPr>
        </p:nvSpPr>
        <p:spPr>
          <a:xfrm>
            <a:off x="381000" y="1371600"/>
            <a:ext cx="8305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rPr lang="en-US" u="sng">
                <a:solidFill>
                  <a:schemeClr val="hlink"/>
                </a:solidFill>
                <a:hlinkClick r:id="rId3"/>
              </a:rPr>
              <a:t>https://www.youtube.com/watch?v=P5LH5HCrhMU</a:t>
            </a:r>
            <a:endParaRPr u="sng">
              <a:solidFill>
                <a:schemeClr val="hlink"/>
              </a:solidFill>
            </a:endParaRPr>
          </a:p>
          <a:p>
            <a:pPr indent="0" lvl="0" marL="0" rtl="0" algn="l">
              <a:lnSpc>
                <a:spcPct val="100000"/>
              </a:lnSpc>
              <a:spcBef>
                <a:spcPts val="560"/>
              </a:spcBef>
              <a:spcAft>
                <a:spcPts val="0"/>
              </a:spcAft>
              <a:buSzPts val="1680"/>
              <a:buNone/>
            </a:pPr>
            <a:r>
              <a:t/>
            </a:r>
            <a:endParaRPr u="sng">
              <a:solidFill>
                <a:schemeClr val="hlink"/>
              </a:solidFill>
            </a:endParaRPr>
          </a:p>
        </p:txBody>
      </p:sp>
      <p:sp>
        <p:nvSpPr>
          <p:cNvPr id="1036" name="Google Shape;1036;p12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Need of Closed and Maximal Itemset</a:t>
            </a:r>
            <a:endParaRPr/>
          </a:p>
        </p:txBody>
      </p:sp>
      <p:sp>
        <p:nvSpPr>
          <p:cNvPr id="183" name="Google Shape;183;p2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84" name="Google Shape;184;p24"/>
          <p:cNvPicPr preferRelativeResize="0"/>
          <p:nvPr/>
        </p:nvPicPr>
        <p:blipFill rotWithShape="1">
          <a:blip r:embed="rId3">
            <a:alphaModFix/>
          </a:blip>
          <a:srcRect b="0" l="0" r="0" t="0"/>
          <a:stretch/>
        </p:blipFill>
        <p:spPr>
          <a:xfrm>
            <a:off x="496856" y="1471710"/>
            <a:ext cx="8040654" cy="43624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23"/>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1042" name="Google Shape;1042;p12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43" name="Google Shape;1043;p123"/>
          <p:cNvPicPr preferRelativeResize="0"/>
          <p:nvPr/>
        </p:nvPicPr>
        <p:blipFill rotWithShape="1">
          <a:blip r:embed="rId3">
            <a:alphaModFix/>
          </a:blip>
          <a:srcRect b="0" l="0" r="0" t="0"/>
          <a:stretch/>
        </p:blipFill>
        <p:spPr>
          <a:xfrm>
            <a:off x="301658" y="1376313"/>
            <a:ext cx="8616099" cy="485480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24"/>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Single Dimensional Association Rules</a:t>
            </a:r>
            <a:endParaRPr/>
          </a:p>
        </p:txBody>
      </p:sp>
      <p:sp>
        <p:nvSpPr>
          <p:cNvPr id="1050" name="Google Shape;1050;p12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pic>
        <p:nvPicPr>
          <p:cNvPr id="1051" name="Google Shape;1051;p124"/>
          <p:cNvPicPr preferRelativeResize="0"/>
          <p:nvPr/>
        </p:nvPicPr>
        <p:blipFill rotWithShape="1">
          <a:blip r:embed="rId3">
            <a:alphaModFix/>
          </a:blip>
          <a:srcRect b="0" l="0" r="0" t="0"/>
          <a:stretch/>
        </p:blipFill>
        <p:spPr>
          <a:xfrm>
            <a:off x="1013350" y="1470000"/>
            <a:ext cx="6873374" cy="1814475"/>
          </a:xfrm>
          <a:prstGeom prst="rect">
            <a:avLst/>
          </a:prstGeom>
          <a:noFill/>
          <a:ln>
            <a:noFill/>
          </a:ln>
        </p:spPr>
      </p:pic>
      <p:pic>
        <p:nvPicPr>
          <p:cNvPr id="1052" name="Google Shape;1052;p124"/>
          <p:cNvPicPr preferRelativeResize="0"/>
          <p:nvPr/>
        </p:nvPicPr>
        <p:blipFill rotWithShape="1">
          <a:blip r:embed="rId4">
            <a:alphaModFix/>
          </a:blip>
          <a:srcRect b="0" l="0" r="0" t="0"/>
          <a:stretch/>
        </p:blipFill>
        <p:spPr>
          <a:xfrm>
            <a:off x="1720700" y="3390750"/>
            <a:ext cx="4700175" cy="4780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25"/>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Multidimensional Association Rules</a:t>
            </a:r>
            <a:endParaRPr/>
          </a:p>
        </p:txBody>
      </p:sp>
      <p:sp>
        <p:nvSpPr>
          <p:cNvPr id="1059" name="Google Shape;1059;p12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60" name="Google Shape;1060;p125"/>
          <p:cNvPicPr preferRelativeResize="0"/>
          <p:nvPr/>
        </p:nvPicPr>
        <p:blipFill rotWithShape="1">
          <a:blip r:embed="rId3">
            <a:alphaModFix/>
          </a:blip>
          <a:srcRect b="0" l="0" r="0" t="0"/>
          <a:stretch/>
        </p:blipFill>
        <p:spPr>
          <a:xfrm>
            <a:off x="742725" y="3144725"/>
            <a:ext cx="7759075" cy="2661525"/>
          </a:xfrm>
          <a:prstGeom prst="rect">
            <a:avLst/>
          </a:prstGeom>
          <a:noFill/>
          <a:ln>
            <a:noFill/>
          </a:ln>
        </p:spPr>
      </p:pic>
      <p:pic>
        <p:nvPicPr>
          <p:cNvPr id="1061" name="Google Shape;1061;p125"/>
          <p:cNvPicPr preferRelativeResize="0"/>
          <p:nvPr/>
        </p:nvPicPr>
        <p:blipFill rotWithShape="1">
          <a:blip r:embed="rId4">
            <a:alphaModFix/>
          </a:blip>
          <a:srcRect b="0" l="0" r="0" t="0"/>
          <a:stretch/>
        </p:blipFill>
        <p:spPr>
          <a:xfrm>
            <a:off x="742725" y="1524325"/>
            <a:ext cx="7205525" cy="12834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26"/>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Hybrid Association Rules</a:t>
            </a:r>
            <a:endParaRPr/>
          </a:p>
        </p:txBody>
      </p:sp>
      <p:sp>
        <p:nvSpPr>
          <p:cNvPr id="1068" name="Google Shape;1068;p126"/>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1069" name="Google Shape;1069;p126"/>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1070" name="Google Shape;1070;p12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71" name="Google Shape;1071;p126"/>
          <p:cNvPicPr preferRelativeResize="0"/>
          <p:nvPr/>
        </p:nvPicPr>
        <p:blipFill rotWithShape="1">
          <a:blip r:embed="rId3">
            <a:alphaModFix/>
          </a:blip>
          <a:srcRect b="0" l="0" r="0" t="0"/>
          <a:stretch/>
        </p:blipFill>
        <p:spPr>
          <a:xfrm>
            <a:off x="381000" y="1381125"/>
            <a:ext cx="8305801" cy="5241350"/>
          </a:xfrm>
          <a:prstGeom prst="rect">
            <a:avLst/>
          </a:prstGeom>
          <a:noFill/>
          <a:ln>
            <a:noFill/>
          </a:ln>
        </p:spPr>
      </p:pic>
      <p:cxnSp>
        <p:nvCxnSpPr>
          <p:cNvPr id="1072" name="Google Shape;1072;p126"/>
          <p:cNvCxnSpPr/>
          <p:nvPr/>
        </p:nvCxnSpPr>
        <p:spPr>
          <a:xfrm>
            <a:off x="3058475" y="2223475"/>
            <a:ext cx="4643700" cy="15300"/>
          </a:xfrm>
          <a:prstGeom prst="straightConnector1">
            <a:avLst/>
          </a:prstGeom>
          <a:noFill/>
          <a:ln cap="flat" cmpd="sng" w="28575">
            <a:solidFill>
              <a:srgbClr val="FF0000"/>
            </a:solidFill>
            <a:prstDash val="solid"/>
            <a:round/>
            <a:headEnd len="sm" w="sm" type="none"/>
            <a:tailEnd len="sm" w="sm" type="none"/>
          </a:ln>
        </p:spPr>
      </p:cxnSp>
      <p:cxnSp>
        <p:nvCxnSpPr>
          <p:cNvPr id="1073" name="Google Shape;1073;p126"/>
          <p:cNvCxnSpPr/>
          <p:nvPr/>
        </p:nvCxnSpPr>
        <p:spPr>
          <a:xfrm>
            <a:off x="2535650" y="2623275"/>
            <a:ext cx="2552400"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190" name="Google Shape;190;p25"/>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91" name="Google Shape;191;p25"/>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92" name="Google Shape;192;p2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3" name="Google Shape;193;p25"/>
          <p:cNvPicPr preferRelativeResize="0"/>
          <p:nvPr/>
        </p:nvPicPr>
        <p:blipFill rotWithShape="1">
          <a:blip r:embed="rId3">
            <a:alphaModFix/>
          </a:blip>
          <a:srcRect b="0" l="0" r="0" t="0"/>
          <a:stretch/>
        </p:blipFill>
        <p:spPr>
          <a:xfrm>
            <a:off x="2347912" y="1338262"/>
            <a:ext cx="4448175" cy="418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800"/>
              <a:t>Example: Frequent Itemset,Closed Itemset and Maximal Frequent Itemset</a:t>
            </a:r>
            <a:endParaRPr sz="2800"/>
          </a:p>
        </p:txBody>
      </p:sp>
      <p:sp>
        <p:nvSpPr>
          <p:cNvPr id="199" name="Google Shape;199;p26"/>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200" name="Google Shape;200;p26"/>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201" name="Google Shape;201;p2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2" name="Google Shape;202;p26"/>
          <p:cNvPicPr preferRelativeResize="0"/>
          <p:nvPr/>
        </p:nvPicPr>
        <p:blipFill rotWithShape="1">
          <a:blip r:embed="rId3">
            <a:alphaModFix/>
          </a:blip>
          <a:srcRect b="0" l="0" r="0" t="0"/>
          <a:stretch/>
        </p:blipFill>
        <p:spPr>
          <a:xfrm>
            <a:off x="733424" y="1285875"/>
            <a:ext cx="7067550" cy="481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800"/>
              <a:t>Example: Frequent Itemset,Closed Itemset and Maximal Frequent Itemset</a:t>
            </a:r>
            <a:endParaRPr sz="2800"/>
          </a:p>
        </p:txBody>
      </p:sp>
      <p:sp>
        <p:nvSpPr>
          <p:cNvPr id="208" name="Google Shape;208;p27"/>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209" name="Google Shape;209;p2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10" name="Google Shape;210;p27"/>
          <p:cNvPicPr preferRelativeResize="0"/>
          <p:nvPr/>
        </p:nvPicPr>
        <p:blipFill rotWithShape="1">
          <a:blip r:embed="rId3">
            <a:alphaModFix/>
          </a:blip>
          <a:srcRect b="0" l="0" r="0" t="0"/>
          <a:stretch/>
        </p:blipFill>
        <p:spPr>
          <a:xfrm>
            <a:off x="888935" y="1455479"/>
            <a:ext cx="7067550" cy="4810125"/>
          </a:xfrm>
          <a:prstGeom prst="rect">
            <a:avLst/>
          </a:prstGeom>
          <a:noFill/>
          <a:ln>
            <a:noFill/>
          </a:ln>
        </p:spPr>
      </p:pic>
      <p:pic>
        <p:nvPicPr>
          <p:cNvPr id="211" name="Google Shape;211;p27"/>
          <p:cNvPicPr preferRelativeResize="0"/>
          <p:nvPr/>
        </p:nvPicPr>
        <p:blipFill rotWithShape="1">
          <a:blip r:embed="rId4">
            <a:alphaModFix/>
          </a:blip>
          <a:srcRect b="0" l="0" r="0" t="0"/>
          <a:stretch/>
        </p:blipFill>
        <p:spPr>
          <a:xfrm>
            <a:off x="381000" y="1150675"/>
            <a:ext cx="8305800" cy="5334000"/>
          </a:xfrm>
          <a:prstGeom prst="rect">
            <a:avLst/>
          </a:prstGeom>
          <a:noFill/>
          <a:ln>
            <a:noFill/>
          </a:ln>
        </p:spPr>
      </p:pic>
      <p:sp>
        <p:nvSpPr>
          <p:cNvPr id="212" name="Google Shape;212;p27"/>
          <p:cNvSpPr txBox="1"/>
          <p:nvPr/>
        </p:nvSpPr>
        <p:spPr>
          <a:xfrm>
            <a:off x="1095764" y="996789"/>
            <a:ext cx="1978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2-itemsets</a:t>
            </a:r>
            <a:endParaRPr b="0" i="0" sz="1400" u="none" cap="none" strike="noStrike">
              <a:solidFill>
                <a:srgbClr val="000000"/>
              </a:solidFill>
              <a:latin typeface="Arial"/>
              <a:ea typeface="Arial"/>
              <a:cs typeface="Arial"/>
              <a:sym typeface="Arial"/>
            </a:endParaRPr>
          </a:p>
        </p:txBody>
      </p:sp>
      <p:pic>
        <p:nvPicPr>
          <p:cNvPr id="213" name="Google Shape;213;p27"/>
          <p:cNvPicPr preferRelativeResize="0"/>
          <p:nvPr/>
        </p:nvPicPr>
        <p:blipFill rotWithShape="1">
          <a:blip r:embed="rId5">
            <a:alphaModFix/>
          </a:blip>
          <a:srcRect b="0" l="0" r="0" t="0"/>
          <a:stretch/>
        </p:blipFill>
        <p:spPr>
          <a:xfrm>
            <a:off x="3486150" y="6265600"/>
            <a:ext cx="5276850" cy="552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800"/>
              <a:t>Example: Frequent Itemset,Closed Itemset and Maximal Frequent Itemset</a:t>
            </a:r>
            <a:endParaRPr sz="2800"/>
          </a:p>
        </p:txBody>
      </p:sp>
      <p:sp>
        <p:nvSpPr>
          <p:cNvPr id="219" name="Google Shape;219;p2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0" name="Google Shape;220;p28"/>
          <p:cNvPicPr preferRelativeResize="0"/>
          <p:nvPr/>
        </p:nvPicPr>
        <p:blipFill rotWithShape="1">
          <a:blip r:embed="rId3">
            <a:alphaModFix/>
          </a:blip>
          <a:srcRect b="0" l="0" r="0" t="0"/>
          <a:stretch/>
        </p:blipFill>
        <p:spPr>
          <a:xfrm>
            <a:off x="244540" y="1416797"/>
            <a:ext cx="2552700" cy="2886075"/>
          </a:xfrm>
          <a:prstGeom prst="rect">
            <a:avLst/>
          </a:prstGeom>
          <a:noFill/>
          <a:ln>
            <a:noFill/>
          </a:ln>
        </p:spPr>
      </p:pic>
      <p:pic>
        <p:nvPicPr>
          <p:cNvPr id="221" name="Google Shape;221;p28"/>
          <p:cNvPicPr preferRelativeResize="0"/>
          <p:nvPr/>
        </p:nvPicPr>
        <p:blipFill rotWithShape="1">
          <a:blip r:embed="rId4">
            <a:alphaModFix/>
          </a:blip>
          <a:srcRect b="0" l="0" r="0" t="0"/>
          <a:stretch/>
        </p:blipFill>
        <p:spPr>
          <a:xfrm>
            <a:off x="2914650" y="1833173"/>
            <a:ext cx="5276850" cy="2143125"/>
          </a:xfrm>
          <a:prstGeom prst="rect">
            <a:avLst/>
          </a:prstGeom>
          <a:noFill/>
          <a:ln>
            <a:noFill/>
          </a:ln>
        </p:spPr>
      </p:pic>
      <p:sp>
        <p:nvSpPr>
          <p:cNvPr id="222" name="Google Shape;222;p28"/>
          <p:cNvSpPr txBox="1"/>
          <p:nvPr/>
        </p:nvSpPr>
        <p:spPr>
          <a:xfrm>
            <a:off x="3023118" y="1351480"/>
            <a:ext cx="44693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 C closed,Maximal? </a:t>
            </a:r>
            <a:endParaRPr b="0" i="0" sz="1400" u="none" cap="none" strike="noStrike">
              <a:solidFill>
                <a:srgbClr val="000000"/>
              </a:solidFill>
              <a:latin typeface="Arial"/>
              <a:ea typeface="Arial"/>
              <a:cs typeface="Arial"/>
              <a:sym typeface="Arial"/>
            </a:endParaRPr>
          </a:p>
        </p:txBody>
      </p:sp>
      <p:sp>
        <p:nvSpPr>
          <p:cNvPr id="223" name="Google Shape;223;p28"/>
          <p:cNvSpPr txBox="1"/>
          <p:nvPr/>
        </p:nvSpPr>
        <p:spPr>
          <a:xfrm>
            <a:off x="381000" y="4293797"/>
            <a:ext cx="44693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 D closed,Maximal? </a:t>
            </a:r>
            <a:endParaRPr b="0" i="0" sz="1400" u="none" cap="none" strike="noStrike">
              <a:solidFill>
                <a:srgbClr val="000000"/>
              </a:solidFill>
              <a:latin typeface="Arial"/>
              <a:ea typeface="Arial"/>
              <a:cs typeface="Arial"/>
              <a:sym typeface="Arial"/>
            </a:endParaRPr>
          </a:p>
        </p:txBody>
      </p:sp>
      <p:pic>
        <p:nvPicPr>
          <p:cNvPr id="224" name="Google Shape;224;p28"/>
          <p:cNvPicPr preferRelativeResize="0"/>
          <p:nvPr/>
        </p:nvPicPr>
        <p:blipFill rotWithShape="1">
          <a:blip r:embed="rId5">
            <a:alphaModFix/>
          </a:blip>
          <a:srcRect b="0" l="0" r="0" t="0"/>
          <a:stretch/>
        </p:blipFill>
        <p:spPr>
          <a:xfrm>
            <a:off x="275155" y="4657816"/>
            <a:ext cx="5495925" cy="2038350"/>
          </a:xfrm>
          <a:prstGeom prst="rect">
            <a:avLst/>
          </a:prstGeom>
          <a:noFill/>
          <a:ln>
            <a:noFill/>
          </a:ln>
        </p:spPr>
      </p:pic>
      <p:sp>
        <p:nvSpPr>
          <p:cNvPr id="225" name="Google Shape;225;p28"/>
          <p:cNvSpPr txBox="1"/>
          <p:nvPr/>
        </p:nvSpPr>
        <p:spPr>
          <a:xfrm>
            <a:off x="750532" y="1169471"/>
            <a:ext cx="197808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2-itemsets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500"/>
                                        <p:tgtEl>
                                          <p:spTgt spid="2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500"/>
                                        <p:tgtEl>
                                          <p:spTgt spid="2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500"/>
                                        <p:tgtEl>
                                          <p:spTgt spid="2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800"/>
              <a:t>Example: Frequent Itemset,Closed Itemset and Maximal Frequent Itemset</a:t>
            </a:r>
            <a:endParaRPr sz="2800"/>
          </a:p>
        </p:txBody>
      </p:sp>
      <p:sp>
        <p:nvSpPr>
          <p:cNvPr id="231" name="Google Shape;231;p2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32" name="Google Shape;232;p29"/>
          <p:cNvPicPr preferRelativeResize="0"/>
          <p:nvPr/>
        </p:nvPicPr>
        <p:blipFill rotWithShape="1">
          <a:blip r:embed="rId3">
            <a:alphaModFix/>
          </a:blip>
          <a:srcRect b="0" l="0" r="0" t="0"/>
          <a:stretch/>
        </p:blipFill>
        <p:spPr>
          <a:xfrm>
            <a:off x="299350" y="1566758"/>
            <a:ext cx="8459051" cy="2272700"/>
          </a:xfrm>
          <a:prstGeom prst="rect">
            <a:avLst/>
          </a:prstGeom>
          <a:noFill/>
          <a:ln>
            <a:noFill/>
          </a:ln>
        </p:spPr>
      </p:pic>
      <p:pic>
        <p:nvPicPr>
          <p:cNvPr id="233" name="Google Shape;233;p29"/>
          <p:cNvPicPr preferRelativeResize="0"/>
          <p:nvPr/>
        </p:nvPicPr>
        <p:blipFill rotWithShape="1">
          <a:blip r:embed="rId4">
            <a:alphaModFix/>
          </a:blip>
          <a:srcRect b="0" l="0" r="0" t="0"/>
          <a:stretch/>
        </p:blipFill>
        <p:spPr>
          <a:xfrm>
            <a:off x="3073853" y="3722071"/>
            <a:ext cx="3746825" cy="2316849"/>
          </a:xfrm>
          <a:prstGeom prst="rect">
            <a:avLst/>
          </a:prstGeom>
          <a:noFill/>
          <a:ln>
            <a:noFill/>
          </a:ln>
        </p:spPr>
      </p:pic>
      <p:pic>
        <p:nvPicPr>
          <p:cNvPr id="234" name="Google Shape;234;p29"/>
          <p:cNvPicPr preferRelativeResize="0"/>
          <p:nvPr/>
        </p:nvPicPr>
        <p:blipFill rotWithShape="1">
          <a:blip r:embed="rId5">
            <a:alphaModFix/>
          </a:blip>
          <a:srcRect b="0" l="0" r="0" t="0"/>
          <a:stretch/>
        </p:blipFill>
        <p:spPr>
          <a:xfrm>
            <a:off x="3237719" y="6038920"/>
            <a:ext cx="2593914" cy="576484"/>
          </a:xfrm>
          <a:prstGeom prst="rect">
            <a:avLst/>
          </a:prstGeom>
          <a:noFill/>
          <a:ln>
            <a:noFill/>
          </a:ln>
        </p:spPr>
      </p:pic>
      <p:sp>
        <p:nvSpPr>
          <p:cNvPr id="235" name="Google Shape;235;p29"/>
          <p:cNvSpPr txBox="1"/>
          <p:nvPr/>
        </p:nvSpPr>
        <p:spPr>
          <a:xfrm>
            <a:off x="1095764" y="1301589"/>
            <a:ext cx="197808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3-Itemsets</a:t>
            </a:r>
            <a:endParaRPr b="0" i="0" sz="1400" u="none" cap="none" strike="noStrike">
              <a:solidFill>
                <a:srgbClr val="000000"/>
              </a:solidFill>
              <a:latin typeface="Arial"/>
              <a:ea typeface="Arial"/>
              <a:cs typeface="Arial"/>
              <a:sym typeface="Arial"/>
            </a:endParaRPr>
          </a:p>
        </p:txBody>
      </p:sp>
      <p:sp>
        <p:nvSpPr>
          <p:cNvPr id="236" name="Google Shape;236;p29"/>
          <p:cNvSpPr txBox="1"/>
          <p:nvPr/>
        </p:nvSpPr>
        <p:spPr>
          <a:xfrm>
            <a:off x="3023118" y="1351480"/>
            <a:ext cx="44693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 AB closed,Maximal? </a:t>
            </a:r>
            <a:endParaRPr b="0" i="0" sz="1400" u="none" cap="none" strike="noStrike">
              <a:solidFill>
                <a:srgbClr val="000000"/>
              </a:solidFill>
              <a:latin typeface="Arial"/>
              <a:ea typeface="Arial"/>
              <a:cs typeface="Arial"/>
              <a:sym typeface="Arial"/>
            </a:endParaRPr>
          </a:p>
        </p:txBody>
      </p:sp>
      <p:sp>
        <p:nvSpPr>
          <p:cNvPr id="237" name="Google Shape;237;p29"/>
          <p:cNvSpPr txBox="1"/>
          <p:nvPr/>
        </p:nvSpPr>
        <p:spPr>
          <a:xfrm>
            <a:off x="381000" y="4054736"/>
            <a:ext cx="44693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 AC closed,Maximal? </a:t>
            </a:r>
            <a:endParaRPr b="0" i="0" sz="1400" u="none" cap="none" strike="noStrike">
              <a:solidFill>
                <a:srgbClr val="000000"/>
              </a:solidFill>
              <a:latin typeface="Arial"/>
              <a:ea typeface="Arial"/>
              <a:cs typeface="Arial"/>
              <a:sym typeface="Arial"/>
            </a:endParaRPr>
          </a:p>
        </p:txBody>
      </p:sp>
      <p:sp>
        <p:nvSpPr>
          <p:cNvPr id="238" name="Google Shape;238;p29"/>
          <p:cNvSpPr txBox="1"/>
          <p:nvPr/>
        </p:nvSpPr>
        <p:spPr>
          <a:xfrm>
            <a:off x="522514" y="6038920"/>
            <a:ext cx="214604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 AD frequent?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500"/>
                                        <p:tgtEl>
                                          <p:spTgt spid="2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500"/>
                                        <p:tgtEl>
                                          <p:spTgt spid="2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500"/>
                                        <p:tgtEl>
                                          <p:spTgt spid="2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type="title"/>
          </p:nvPr>
        </p:nvSpPr>
        <p:spPr>
          <a:xfrm>
            <a:off x="4191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800"/>
              <a:t>Example: Frequent Itemset,Closed Itemset and Maximal Frequent Itemset</a:t>
            </a:r>
            <a:endParaRPr sz="2800"/>
          </a:p>
        </p:txBody>
      </p:sp>
      <p:sp>
        <p:nvSpPr>
          <p:cNvPr id="244" name="Google Shape;244;p3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5" name="Google Shape;245;p30"/>
          <p:cNvPicPr preferRelativeResize="0"/>
          <p:nvPr/>
        </p:nvPicPr>
        <p:blipFill rotWithShape="1">
          <a:blip r:embed="rId3">
            <a:alphaModFix/>
          </a:blip>
          <a:srcRect b="0" l="0" r="0" t="0"/>
          <a:stretch/>
        </p:blipFill>
        <p:spPr>
          <a:xfrm>
            <a:off x="293998" y="1272550"/>
            <a:ext cx="8430900" cy="2390775"/>
          </a:xfrm>
          <a:prstGeom prst="rect">
            <a:avLst/>
          </a:prstGeom>
          <a:noFill/>
          <a:ln>
            <a:noFill/>
          </a:ln>
        </p:spPr>
      </p:pic>
      <p:pic>
        <p:nvPicPr>
          <p:cNvPr id="246" name="Google Shape;246;p30"/>
          <p:cNvPicPr preferRelativeResize="0"/>
          <p:nvPr/>
        </p:nvPicPr>
        <p:blipFill rotWithShape="1">
          <a:blip r:embed="rId4">
            <a:alphaModFix/>
          </a:blip>
          <a:srcRect b="0" l="0" r="0" t="0"/>
          <a:stretch/>
        </p:blipFill>
        <p:spPr>
          <a:xfrm>
            <a:off x="477599" y="3524250"/>
            <a:ext cx="2860500" cy="2952750"/>
          </a:xfrm>
          <a:prstGeom prst="rect">
            <a:avLst/>
          </a:prstGeom>
          <a:noFill/>
          <a:ln>
            <a:noFill/>
          </a:ln>
        </p:spPr>
      </p:pic>
      <p:pic>
        <p:nvPicPr>
          <p:cNvPr id="247" name="Google Shape;247;p30"/>
          <p:cNvPicPr preferRelativeResize="0"/>
          <p:nvPr/>
        </p:nvPicPr>
        <p:blipFill rotWithShape="1">
          <a:blip r:embed="rId5">
            <a:alphaModFix/>
          </a:blip>
          <a:srcRect b="0" l="0" r="0" t="0"/>
          <a:stretch/>
        </p:blipFill>
        <p:spPr>
          <a:xfrm>
            <a:off x="3670997" y="3804275"/>
            <a:ext cx="5053900" cy="221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3" name="Google Shape;253;p31"/>
          <p:cNvSpPr txBox="1"/>
          <p:nvPr/>
        </p:nvSpPr>
        <p:spPr>
          <a:xfrm>
            <a:off x="457200" y="629813"/>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2800" u="none" cap="none" strike="noStrike">
                <a:solidFill>
                  <a:schemeClr val="dk2"/>
                </a:solidFill>
                <a:latin typeface="Tahoma"/>
                <a:ea typeface="Tahoma"/>
                <a:cs typeface="Tahoma"/>
                <a:sym typeface="Tahoma"/>
              </a:rPr>
              <a:t>Example: Frequent Itemset,Closed Itemset and Maximal Frequent Itemset</a:t>
            </a:r>
            <a:endParaRPr b="0" i="0" sz="2800" u="none" cap="none" strike="noStrike">
              <a:solidFill>
                <a:schemeClr val="dk2"/>
              </a:solidFill>
              <a:latin typeface="Tahoma"/>
              <a:ea typeface="Tahoma"/>
              <a:cs typeface="Tahoma"/>
              <a:sym typeface="Tahoma"/>
            </a:endParaRPr>
          </a:p>
        </p:txBody>
      </p:sp>
      <p:sp>
        <p:nvSpPr>
          <p:cNvPr id="254" name="Google Shape;254;p31"/>
          <p:cNvSpPr txBox="1"/>
          <p:nvPr/>
        </p:nvSpPr>
        <p:spPr>
          <a:xfrm>
            <a:off x="3256384" y="1291111"/>
            <a:ext cx="44693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 ABC closed,Maximal? </a:t>
            </a:r>
            <a:endParaRPr b="0" i="0" sz="1400" u="none" cap="none" strike="noStrike">
              <a:solidFill>
                <a:srgbClr val="000000"/>
              </a:solidFill>
              <a:latin typeface="Arial"/>
              <a:ea typeface="Arial"/>
              <a:cs typeface="Arial"/>
              <a:sym typeface="Arial"/>
            </a:endParaRPr>
          </a:p>
        </p:txBody>
      </p:sp>
      <p:sp>
        <p:nvSpPr>
          <p:cNvPr id="255" name="Google Shape;255;p31"/>
          <p:cNvSpPr txBox="1"/>
          <p:nvPr/>
        </p:nvSpPr>
        <p:spPr>
          <a:xfrm>
            <a:off x="1095764" y="1254934"/>
            <a:ext cx="197808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4-Itemsets</a:t>
            </a:r>
            <a:endParaRPr b="0" i="0" sz="1400" u="none" cap="none" strike="noStrike">
              <a:solidFill>
                <a:srgbClr val="000000"/>
              </a:solidFill>
              <a:latin typeface="Arial"/>
              <a:ea typeface="Arial"/>
              <a:cs typeface="Arial"/>
              <a:sym typeface="Arial"/>
            </a:endParaRPr>
          </a:p>
        </p:txBody>
      </p:sp>
      <p:pic>
        <p:nvPicPr>
          <p:cNvPr id="256" name="Google Shape;256;p31"/>
          <p:cNvPicPr preferRelativeResize="0"/>
          <p:nvPr/>
        </p:nvPicPr>
        <p:blipFill rotWithShape="1">
          <a:blip r:embed="rId3">
            <a:alphaModFix/>
          </a:blip>
          <a:srcRect b="0" l="0" r="0" t="0"/>
          <a:stretch/>
        </p:blipFill>
        <p:spPr>
          <a:xfrm>
            <a:off x="378278" y="1562711"/>
            <a:ext cx="2695575" cy="981075"/>
          </a:xfrm>
          <a:prstGeom prst="rect">
            <a:avLst/>
          </a:prstGeom>
          <a:noFill/>
          <a:ln>
            <a:noFill/>
          </a:ln>
        </p:spPr>
      </p:pic>
      <p:pic>
        <p:nvPicPr>
          <p:cNvPr id="257" name="Google Shape;257;p31"/>
          <p:cNvPicPr preferRelativeResize="0"/>
          <p:nvPr/>
        </p:nvPicPr>
        <p:blipFill rotWithShape="1">
          <a:blip r:embed="rId4">
            <a:alphaModFix/>
          </a:blip>
          <a:srcRect b="0" l="0" r="0" t="0"/>
          <a:stretch/>
        </p:blipFill>
        <p:spPr>
          <a:xfrm>
            <a:off x="3256384" y="1650586"/>
            <a:ext cx="5403201" cy="1634803"/>
          </a:xfrm>
          <a:prstGeom prst="rect">
            <a:avLst/>
          </a:prstGeom>
          <a:noFill/>
          <a:ln>
            <a:noFill/>
          </a:ln>
        </p:spPr>
      </p:pic>
      <p:pic>
        <p:nvPicPr>
          <p:cNvPr id="258" name="Google Shape;258;p31"/>
          <p:cNvPicPr preferRelativeResize="0"/>
          <p:nvPr/>
        </p:nvPicPr>
        <p:blipFill rotWithShape="1">
          <a:blip r:embed="rId5">
            <a:alphaModFix/>
          </a:blip>
          <a:srcRect b="0" l="0" r="0" t="0"/>
          <a:stretch/>
        </p:blipFill>
        <p:spPr>
          <a:xfrm>
            <a:off x="167951" y="4595345"/>
            <a:ext cx="2472612" cy="484178"/>
          </a:xfrm>
          <a:prstGeom prst="rect">
            <a:avLst/>
          </a:prstGeom>
          <a:noFill/>
          <a:ln>
            <a:noFill/>
          </a:ln>
        </p:spPr>
      </p:pic>
      <p:pic>
        <p:nvPicPr>
          <p:cNvPr id="259" name="Google Shape;259;p31"/>
          <p:cNvPicPr preferRelativeResize="0"/>
          <p:nvPr/>
        </p:nvPicPr>
        <p:blipFill rotWithShape="1">
          <a:blip r:embed="rId6">
            <a:alphaModFix/>
          </a:blip>
          <a:srcRect b="0" l="0" r="0" t="0"/>
          <a:stretch/>
        </p:blipFill>
        <p:spPr>
          <a:xfrm>
            <a:off x="3256384" y="4256120"/>
            <a:ext cx="5210175" cy="2152650"/>
          </a:xfrm>
          <a:prstGeom prst="rect">
            <a:avLst/>
          </a:prstGeom>
          <a:noFill/>
          <a:ln>
            <a:noFill/>
          </a:ln>
        </p:spPr>
      </p:pic>
      <p:sp>
        <p:nvSpPr>
          <p:cNvPr id="260" name="Google Shape;260;p31"/>
          <p:cNvSpPr txBox="1"/>
          <p:nvPr/>
        </p:nvSpPr>
        <p:spPr>
          <a:xfrm>
            <a:off x="3408784" y="3858955"/>
            <a:ext cx="44693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Is BCD closed,Maximal? </a:t>
            </a:r>
            <a:endParaRPr b="0" i="0" sz="1400" u="none" cap="none" strike="noStrike">
              <a:solidFill>
                <a:srgbClr val="000000"/>
              </a:solidFill>
              <a:latin typeface="Arial"/>
              <a:ea typeface="Arial"/>
              <a:cs typeface="Arial"/>
              <a:sym typeface="Arial"/>
            </a:endParaRPr>
          </a:p>
        </p:txBody>
      </p:sp>
      <p:sp>
        <p:nvSpPr>
          <p:cNvPr id="261" name="Google Shape;261;p31"/>
          <p:cNvSpPr txBox="1"/>
          <p:nvPr/>
        </p:nvSpPr>
        <p:spPr>
          <a:xfrm>
            <a:off x="242596" y="3429000"/>
            <a:ext cx="247261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What about ABCD?</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262" name="Google Shape;262;p31"/>
          <p:cNvSpPr txBox="1"/>
          <p:nvPr/>
        </p:nvSpPr>
        <p:spPr>
          <a:xfrm>
            <a:off x="167951" y="3858955"/>
            <a:ext cx="26592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ABCD is not frequent</a:t>
            </a:r>
            <a:endParaRPr b="0" i="0" sz="14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500"/>
                                        <p:tgtEl>
                                          <p:spTgt spid="2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500"/>
                                        <p:tgtEl>
                                          <p:spTgt spid="2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500"/>
                                        <p:tgtEl>
                                          <p:spTgt spid="2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500"/>
                                        <p:tgtEl>
                                          <p:spTgt spid="2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500"/>
                                        <p:tgtEl>
                                          <p:spTgt spid="2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268" name="Google Shape;268;p32"/>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269" name="Google Shape;269;p32"/>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270" name="Google Shape;270;p3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1" name="Google Shape;271;p32"/>
          <p:cNvPicPr preferRelativeResize="0"/>
          <p:nvPr/>
        </p:nvPicPr>
        <p:blipFill rotWithShape="1">
          <a:blip r:embed="rId3">
            <a:alphaModFix/>
          </a:blip>
          <a:srcRect b="0" l="0" r="0" t="0"/>
          <a:stretch/>
        </p:blipFill>
        <p:spPr>
          <a:xfrm>
            <a:off x="466725" y="1438750"/>
            <a:ext cx="8523051" cy="5305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06" name="Google Shape;106;p1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07" name="Google Shape;107;p15"/>
          <p:cNvSpPr txBox="1"/>
          <p:nvPr>
            <p:ph type="title"/>
          </p:nvPr>
        </p:nvSpPr>
        <p:spPr>
          <a:xfrm>
            <a:off x="-105747" y="304800"/>
            <a:ext cx="8944800" cy="6858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Tahoma"/>
              <a:buNone/>
            </a:pPr>
            <a:r>
              <a:rPr b="0" i="0" lang="en-US" sz="3200" u="none" cap="none" strike="noStrike">
                <a:solidFill>
                  <a:schemeClr val="dk2"/>
                </a:solidFill>
                <a:latin typeface="Tahoma"/>
                <a:ea typeface="Tahoma"/>
                <a:cs typeface="Tahoma"/>
                <a:sym typeface="Tahoma"/>
              </a:rPr>
              <a:t>Frequent </a:t>
            </a:r>
            <a:r>
              <a:rPr lang="en-US" sz="3200"/>
              <a:t>Patterns(itemsets/subsequences)</a:t>
            </a:r>
            <a:endParaRPr b="0" i="0" sz="3200" u="none" cap="none" strike="noStrike">
              <a:solidFill>
                <a:schemeClr val="dk2"/>
              </a:solidFill>
              <a:latin typeface="Tahoma"/>
              <a:ea typeface="Tahoma"/>
              <a:cs typeface="Tahoma"/>
              <a:sym typeface="Tahoma"/>
            </a:endParaRPr>
          </a:p>
        </p:txBody>
      </p:sp>
      <p:sp>
        <p:nvSpPr>
          <p:cNvPr id="108" name="Google Shape;108;p15"/>
          <p:cNvSpPr txBox="1"/>
          <p:nvPr/>
        </p:nvSpPr>
        <p:spPr>
          <a:xfrm>
            <a:off x="0" y="1333150"/>
            <a:ext cx="9144000" cy="28014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ahoma"/>
              <a:ea typeface="Tahoma"/>
              <a:cs typeface="Tahoma"/>
              <a:sym typeface="Tahoma"/>
            </a:endParaRPr>
          </a:p>
          <a:p>
            <a:pPr indent="-368300" lvl="0" marL="457200" marR="0" rtl="0" algn="l">
              <a:lnSpc>
                <a:spcPct val="100000"/>
              </a:lnSpc>
              <a:spcBef>
                <a:spcPts val="0"/>
              </a:spcBef>
              <a:spcAft>
                <a:spcPts val="0"/>
              </a:spcAft>
              <a:buClr>
                <a:srgbClr val="000000"/>
              </a:buClr>
              <a:buSzPts val="2200"/>
              <a:buFont typeface="Tahoma"/>
              <a:buChar char="●"/>
            </a:pPr>
            <a:r>
              <a:rPr b="0" i="0" lang="en-US" sz="2200" u="none" cap="none" strike="noStrike">
                <a:solidFill>
                  <a:srgbClr val="000000"/>
                </a:solidFill>
                <a:latin typeface="Tahoma"/>
                <a:ea typeface="Tahoma"/>
                <a:cs typeface="Tahoma"/>
                <a:sym typeface="Tahoma"/>
              </a:rPr>
              <a:t>Finding the frequent patterns plays an essential role in mining associations, correlations and some other type of interesting relationships among the data.</a:t>
            </a:r>
            <a:endParaRPr b="0" i="0" sz="2200" u="none" cap="none" strike="noStrike">
              <a:solidFill>
                <a:srgbClr val="000000"/>
              </a:solidFill>
              <a:latin typeface="Tahoma"/>
              <a:ea typeface="Tahoma"/>
              <a:cs typeface="Tahoma"/>
              <a:sym typeface="Tahoma"/>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ahoma"/>
              <a:ea typeface="Tahoma"/>
              <a:cs typeface="Tahoma"/>
              <a:sym typeface="Tahoma"/>
            </a:endParaRPr>
          </a:p>
          <a:p>
            <a:pPr indent="-368300" lvl="0" marL="457200" marR="0" rtl="0" algn="l">
              <a:lnSpc>
                <a:spcPct val="100000"/>
              </a:lnSpc>
              <a:spcBef>
                <a:spcPts val="0"/>
              </a:spcBef>
              <a:spcAft>
                <a:spcPts val="0"/>
              </a:spcAft>
              <a:buClr>
                <a:srgbClr val="000000"/>
              </a:buClr>
              <a:buSzPts val="2200"/>
              <a:buFont typeface="Tahoma"/>
              <a:buChar char="●"/>
            </a:pPr>
            <a:r>
              <a:rPr b="0" i="0" lang="en-US" sz="2200" u="none" cap="none" strike="noStrike">
                <a:solidFill>
                  <a:srgbClr val="000000"/>
                </a:solidFill>
                <a:latin typeface="Tahoma"/>
                <a:ea typeface="Tahoma"/>
                <a:cs typeface="Tahoma"/>
                <a:sym typeface="Tahoma"/>
              </a:rPr>
              <a:t>Moreover, it helps in classification,clustering and other data mining tasks.</a:t>
            </a:r>
            <a:endParaRPr b="0" i="0" sz="2200" u="none" cap="none" strike="noStrike">
              <a:solidFill>
                <a:srgbClr val="000000"/>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a:t>
            </a:r>
            <a:endParaRPr/>
          </a:p>
        </p:txBody>
      </p:sp>
      <p:sp>
        <p:nvSpPr>
          <p:cNvPr id="277" name="Google Shape;277;p3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78" name="Google Shape;278;p33"/>
          <p:cNvPicPr preferRelativeResize="0"/>
          <p:nvPr/>
        </p:nvPicPr>
        <p:blipFill rotWithShape="1">
          <a:blip r:embed="rId3">
            <a:alphaModFix/>
          </a:blip>
          <a:srcRect b="0" l="0" r="0" t="0"/>
          <a:stretch/>
        </p:blipFill>
        <p:spPr>
          <a:xfrm>
            <a:off x="381000" y="1583094"/>
            <a:ext cx="3590925" cy="2590800"/>
          </a:xfrm>
          <a:prstGeom prst="rect">
            <a:avLst/>
          </a:prstGeom>
          <a:noFill/>
          <a:ln>
            <a:noFill/>
          </a:ln>
        </p:spPr>
      </p:pic>
      <p:pic>
        <p:nvPicPr>
          <p:cNvPr id="279" name="Google Shape;279;p33"/>
          <p:cNvPicPr preferRelativeResize="0"/>
          <p:nvPr/>
        </p:nvPicPr>
        <p:blipFill rotWithShape="1">
          <a:blip r:embed="rId4">
            <a:alphaModFix/>
          </a:blip>
          <a:srcRect b="0" l="0" r="0" t="0"/>
          <a:stretch/>
        </p:blipFill>
        <p:spPr>
          <a:xfrm>
            <a:off x="1101401" y="4484331"/>
            <a:ext cx="4533900" cy="790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 </a:t>
            </a:r>
            <a:endParaRPr/>
          </a:p>
        </p:txBody>
      </p:sp>
      <p:sp>
        <p:nvSpPr>
          <p:cNvPr id="285" name="Google Shape;285;p34"/>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286" name="Google Shape;286;p34"/>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287" name="Google Shape;287;p3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88" name="Google Shape;288;p34"/>
          <p:cNvPicPr preferRelativeResize="0"/>
          <p:nvPr/>
        </p:nvPicPr>
        <p:blipFill rotWithShape="1">
          <a:blip r:embed="rId3">
            <a:alphaModFix/>
          </a:blip>
          <a:srcRect b="0" l="0" r="0" t="0"/>
          <a:stretch/>
        </p:blipFill>
        <p:spPr>
          <a:xfrm>
            <a:off x="264400" y="1400175"/>
            <a:ext cx="8626199" cy="5342150"/>
          </a:xfrm>
          <a:prstGeom prst="rect">
            <a:avLst/>
          </a:prstGeom>
          <a:noFill/>
          <a:ln>
            <a:noFill/>
          </a:ln>
        </p:spPr>
      </p:pic>
      <p:sp>
        <p:nvSpPr>
          <p:cNvPr id="289" name="Google Shape;289;p34"/>
          <p:cNvSpPr txBox="1"/>
          <p:nvPr/>
        </p:nvSpPr>
        <p:spPr>
          <a:xfrm>
            <a:off x="3838825" y="6408150"/>
            <a:ext cx="231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Frequent 1-itemsets</a:t>
            </a:r>
            <a:endParaRPr b="0" i="0" sz="1400" u="none" cap="none" strike="noStrike">
              <a:solidFill>
                <a:srgbClr val="000000"/>
              </a:solidFill>
              <a:latin typeface="Tahoma"/>
              <a:ea typeface="Tahoma"/>
              <a:cs typeface="Tahoma"/>
              <a:sym typeface="Tahoma"/>
            </a:endParaRPr>
          </a:p>
        </p:txBody>
      </p:sp>
      <p:sp>
        <p:nvSpPr>
          <p:cNvPr id="290" name="Google Shape;290;p34"/>
          <p:cNvSpPr txBox="1"/>
          <p:nvPr/>
        </p:nvSpPr>
        <p:spPr>
          <a:xfrm>
            <a:off x="3838825" y="6408150"/>
            <a:ext cx="231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Frequent 1-itemsets</a:t>
            </a:r>
            <a:endParaRPr b="0" i="0" sz="1400" u="none" cap="none" strike="noStrike">
              <a:solidFill>
                <a:srgbClr val="000000"/>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296" name="Google Shape;296;p35"/>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297" name="Google Shape;297;p35"/>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298" name="Google Shape;298;p3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99" name="Google Shape;299;p35"/>
          <p:cNvPicPr preferRelativeResize="0"/>
          <p:nvPr/>
        </p:nvPicPr>
        <p:blipFill rotWithShape="1">
          <a:blip r:embed="rId3">
            <a:alphaModFix/>
          </a:blip>
          <a:srcRect b="0" l="0" r="0" t="0"/>
          <a:stretch/>
        </p:blipFill>
        <p:spPr>
          <a:xfrm>
            <a:off x="495300" y="1276350"/>
            <a:ext cx="8305800" cy="5581650"/>
          </a:xfrm>
          <a:prstGeom prst="rect">
            <a:avLst/>
          </a:prstGeom>
          <a:noFill/>
          <a:ln>
            <a:noFill/>
          </a:ln>
        </p:spPr>
      </p:pic>
      <p:sp>
        <p:nvSpPr>
          <p:cNvPr id="300" name="Google Shape;300;p35"/>
          <p:cNvSpPr txBox="1"/>
          <p:nvPr/>
        </p:nvSpPr>
        <p:spPr>
          <a:xfrm>
            <a:off x="1171825" y="1150350"/>
            <a:ext cx="231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Frequent 2-itemsets</a:t>
            </a:r>
            <a:endParaRPr b="0" i="0" sz="1400" u="none" cap="none" strike="noStrike">
              <a:solidFill>
                <a:srgbClr val="000000"/>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306" name="Google Shape;306;p36"/>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307" name="Google Shape;307;p36"/>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308" name="Google Shape;308;p3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09" name="Google Shape;309;p36"/>
          <p:cNvPicPr preferRelativeResize="0"/>
          <p:nvPr/>
        </p:nvPicPr>
        <p:blipFill rotWithShape="1">
          <a:blip r:embed="rId3">
            <a:alphaModFix/>
          </a:blip>
          <a:srcRect b="0" l="0" r="0" t="0"/>
          <a:stretch/>
        </p:blipFill>
        <p:spPr>
          <a:xfrm>
            <a:off x="381000" y="1371600"/>
            <a:ext cx="8228675" cy="5403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7"/>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315" name="Google Shape;315;p3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16" name="Google Shape;316;p37"/>
          <p:cNvPicPr preferRelativeResize="0"/>
          <p:nvPr/>
        </p:nvPicPr>
        <p:blipFill rotWithShape="1">
          <a:blip r:embed="rId3">
            <a:alphaModFix/>
          </a:blip>
          <a:srcRect b="0" l="0" r="0" t="0"/>
          <a:stretch/>
        </p:blipFill>
        <p:spPr>
          <a:xfrm>
            <a:off x="231350" y="1322025"/>
            <a:ext cx="8758426" cy="4783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322" name="Google Shape;322;p3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23" name="Google Shape;323;p38"/>
          <p:cNvSpPr txBox="1"/>
          <p:nvPr>
            <p:ph type="title"/>
          </p:nvPr>
        </p:nvSpPr>
        <p:spPr>
          <a:xfrm>
            <a:off x="1" y="228600"/>
            <a:ext cx="9405256"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2400" u="none" strike="noStrike">
                <a:latin typeface="Gill Sans"/>
                <a:ea typeface="Gill Sans"/>
                <a:cs typeface="Gill Sans"/>
                <a:sym typeface="Gill Sans"/>
              </a:rPr>
              <a:t>Frequent Itemset Mining Methods:</a:t>
            </a:r>
            <a:br>
              <a:rPr b="1" i="0" lang="en-US" sz="2400" u="none" strike="noStrike">
                <a:latin typeface="Gill Sans"/>
                <a:ea typeface="Gill Sans"/>
                <a:cs typeface="Gill Sans"/>
                <a:sym typeface="Gill Sans"/>
              </a:rPr>
            </a:br>
            <a:r>
              <a:rPr b="1" i="0" lang="en-US" sz="2000" u="none" strike="noStrike">
                <a:latin typeface="Gill Sans"/>
                <a:ea typeface="Gill Sans"/>
                <a:cs typeface="Gill Sans"/>
                <a:sym typeface="Gill Sans"/>
              </a:rPr>
              <a:t>Apriori Algorithm: Finding Frequent Itemsets by Confined Candidate Generation</a:t>
            </a:r>
            <a:endParaRPr sz="2000"/>
          </a:p>
        </p:txBody>
      </p:sp>
      <p:sp>
        <p:nvSpPr>
          <p:cNvPr id="324" name="Google Shape;324;p38"/>
          <p:cNvSpPr txBox="1"/>
          <p:nvPr>
            <p:ph idx="1" type="body"/>
          </p:nvPr>
        </p:nvSpPr>
        <p:spPr>
          <a:xfrm>
            <a:off x="304800" y="1409700"/>
            <a:ext cx="8839200" cy="5257800"/>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560"/>
              </a:spcBef>
              <a:spcAft>
                <a:spcPts val="0"/>
              </a:spcAft>
              <a:buSzPts val="1680"/>
              <a:buChar char="■"/>
            </a:pPr>
            <a:r>
              <a:rPr lang="en-US" sz="1800">
                <a:latin typeface="Arial"/>
                <a:ea typeface="Arial"/>
                <a:cs typeface="Arial"/>
                <a:sym typeface="Arial"/>
              </a:rPr>
              <a:t>T</a:t>
            </a:r>
            <a:r>
              <a:rPr b="0" i="0" lang="en-US" sz="1800" u="none" strike="noStrike">
                <a:latin typeface="Arial"/>
                <a:ea typeface="Arial"/>
                <a:cs typeface="Arial"/>
                <a:sym typeface="Arial"/>
              </a:rPr>
              <a:t>he algorithm uses </a:t>
            </a:r>
            <a:r>
              <a:rPr b="0" i="1" lang="en-US" sz="1800" u="none" strike="noStrike">
                <a:latin typeface="Arial"/>
                <a:ea typeface="Arial"/>
                <a:cs typeface="Arial"/>
                <a:sym typeface="Arial"/>
              </a:rPr>
              <a:t>prior knowledge </a:t>
            </a:r>
            <a:r>
              <a:rPr b="0" i="0" lang="en-US" sz="1800" u="none" strike="noStrike">
                <a:latin typeface="Arial"/>
                <a:ea typeface="Arial"/>
                <a:cs typeface="Arial"/>
                <a:sym typeface="Arial"/>
              </a:rPr>
              <a:t>of frequent itemset properties.</a:t>
            </a:r>
            <a:endParaRPr b="0" i="0" sz="1800" u="none" strike="noStrike">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335280" lvl="0" marL="457200" rtl="0" algn="l">
              <a:lnSpc>
                <a:spcPct val="100000"/>
              </a:lnSpc>
              <a:spcBef>
                <a:spcPts val="560"/>
              </a:spcBef>
              <a:spcAft>
                <a:spcPts val="0"/>
              </a:spcAft>
              <a:buSzPts val="1680"/>
              <a:buChar char="■"/>
            </a:pPr>
            <a:r>
              <a:rPr b="0" i="0" lang="en-US" sz="1800" u="none" strike="noStrike">
                <a:latin typeface="Arial"/>
                <a:ea typeface="Arial"/>
                <a:cs typeface="Arial"/>
                <a:sym typeface="Arial"/>
              </a:rPr>
              <a:t>Apriori employs an iterative approach known as a </a:t>
            </a:r>
            <a:r>
              <a:rPr b="0" i="1" lang="en-US" sz="1800" u="none" strike="noStrike">
                <a:latin typeface="Arial"/>
                <a:ea typeface="Arial"/>
                <a:cs typeface="Arial"/>
                <a:sym typeface="Arial"/>
              </a:rPr>
              <a:t>level-wise </a:t>
            </a:r>
            <a:r>
              <a:rPr b="0" i="0" lang="en-US" sz="1800" u="none" strike="noStrike">
                <a:latin typeface="Arial"/>
                <a:ea typeface="Arial"/>
                <a:cs typeface="Arial"/>
                <a:sym typeface="Arial"/>
              </a:rPr>
              <a:t>search, where </a:t>
            </a:r>
            <a:r>
              <a:rPr b="0" i="1" lang="en-US" sz="1800" u="none" strike="noStrike">
                <a:latin typeface="Arial"/>
                <a:ea typeface="Arial"/>
                <a:cs typeface="Arial"/>
                <a:sym typeface="Arial"/>
              </a:rPr>
              <a:t>k</a:t>
            </a:r>
            <a:r>
              <a:rPr b="0" i="0" lang="en-US" sz="1800" u="none" strike="noStrike">
                <a:latin typeface="Arial"/>
                <a:ea typeface="Arial"/>
                <a:cs typeface="Arial"/>
                <a:sym typeface="Arial"/>
              </a:rPr>
              <a:t>-itemsets are used to explore </a:t>
            </a:r>
            <a:r>
              <a:rPr lang="en-US" sz="1800">
                <a:latin typeface="Arial"/>
                <a:ea typeface="Arial"/>
                <a:cs typeface="Arial"/>
                <a:sym typeface="Arial"/>
              </a:rPr>
              <a:t>(k+</a:t>
            </a:r>
            <a:r>
              <a:rPr b="0" i="0" lang="en-US" sz="1800" u="none" strike="noStrike">
                <a:latin typeface="Arial"/>
                <a:ea typeface="Arial"/>
                <a:cs typeface="Arial"/>
                <a:sym typeface="Arial"/>
              </a:rPr>
              <a:t>1) - itemsets. </a:t>
            </a:r>
            <a:endParaRPr b="0" i="0" sz="1800" u="none" strike="noStrike">
              <a:latin typeface="Arial"/>
              <a:ea typeface="Arial"/>
              <a:cs typeface="Arial"/>
              <a:sym typeface="Arial"/>
            </a:endParaRPr>
          </a:p>
          <a:p>
            <a:pPr indent="-326390" lvl="1" marL="914400" rtl="0" algn="l">
              <a:lnSpc>
                <a:spcPct val="100000"/>
              </a:lnSpc>
              <a:spcBef>
                <a:spcPts val="560"/>
              </a:spcBef>
              <a:spcAft>
                <a:spcPts val="0"/>
              </a:spcAft>
              <a:buSzPts val="1540"/>
              <a:buChar char="■"/>
            </a:pPr>
            <a:r>
              <a:rPr b="0" i="0" lang="en-US" sz="1800" u="none" strike="noStrike">
                <a:latin typeface="Arial"/>
                <a:ea typeface="Arial"/>
                <a:cs typeface="Arial"/>
                <a:sym typeface="Arial"/>
              </a:rPr>
              <a:t>First, the set of frequent 1-itemsets is found by scanning the database to accumulate the count for each item, and collecting those items that satisfy minimum support. The resulting set is denoted by </a:t>
            </a:r>
            <a:r>
              <a:rPr b="0" i="1" lang="en-US" sz="1800" u="none" strike="noStrike">
                <a:latin typeface="Arial"/>
                <a:ea typeface="Arial"/>
                <a:cs typeface="Arial"/>
                <a:sym typeface="Arial"/>
              </a:rPr>
              <a:t>L</a:t>
            </a:r>
            <a:r>
              <a:rPr b="0" i="0" lang="en-US" sz="1800" u="none" strike="noStrike">
                <a:latin typeface="Arial"/>
                <a:ea typeface="Arial"/>
                <a:cs typeface="Arial"/>
                <a:sym typeface="Arial"/>
              </a:rPr>
              <a:t>1.</a:t>
            </a:r>
            <a:endParaRPr b="0" i="0" sz="1800" u="none" strike="noStrike">
              <a:latin typeface="Arial"/>
              <a:ea typeface="Arial"/>
              <a:cs typeface="Arial"/>
              <a:sym typeface="Arial"/>
            </a:endParaRPr>
          </a:p>
          <a:p>
            <a:pPr indent="-326390" lvl="1" marL="914400" rtl="0" algn="l">
              <a:lnSpc>
                <a:spcPct val="100000"/>
              </a:lnSpc>
              <a:spcBef>
                <a:spcPts val="560"/>
              </a:spcBef>
              <a:spcAft>
                <a:spcPts val="0"/>
              </a:spcAft>
              <a:buSzPts val="1540"/>
              <a:buChar char="■"/>
            </a:pPr>
            <a:r>
              <a:rPr b="0" i="0" lang="en-US" sz="1800" u="none" strike="noStrike">
                <a:latin typeface="Arial"/>
                <a:ea typeface="Arial"/>
                <a:cs typeface="Arial"/>
                <a:sym typeface="Arial"/>
              </a:rPr>
              <a:t>Next, </a:t>
            </a:r>
            <a:r>
              <a:rPr b="0" i="1" lang="en-US" sz="1800" u="none" strike="noStrike">
                <a:latin typeface="Arial"/>
                <a:ea typeface="Arial"/>
                <a:cs typeface="Arial"/>
                <a:sym typeface="Arial"/>
              </a:rPr>
              <a:t>L</a:t>
            </a:r>
            <a:r>
              <a:rPr b="0" i="0" lang="en-US" sz="1800" u="none" strike="noStrike">
                <a:latin typeface="Arial"/>
                <a:ea typeface="Arial"/>
                <a:cs typeface="Arial"/>
                <a:sym typeface="Arial"/>
              </a:rPr>
              <a:t>1 is used to find </a:t>
            </a:r>
            <a:r>
              <a:rPr b="0" i="1" lang="en-US" sz="1800" u="none" strike="noStrike">
                <a:latin typeface="Arial"/>
                <a:ea typeface="Arial"/>
                <a:cs typeface="Arial"/>
                <a:sym typeface="Arial"/>
              </a:rPr>
              <a:t>L</a:t>
            </a:r>
            <a:r>
              <a:rPr b="0" i="0" lang="en-US" sz="1800" u="none" strike="noStrike">
                <a:latin typeface="Arial"/>
                <a:ea typeface="Arial"/>
                <a:cs typeface="Arial"/>
                <a:sym typeface="Arial"/>
              </a:rPr>
              <a:t>2, the set of frequent 2-itemsets, which is used to find </a:t>
            </a:r>
            <a:r>
              <a:rPr b="0" i="1" lang="en-US" sz="1800" u="none" strike="noStrike">
                <a:latin typeface="Arial"/>
                <a:ea typeface="Arial"/>
                <a:cs typeface="Arial"/>
                <a:sym typeface="Arial"/>
              </a:rPr>
              <a:t>L</a:t>
            </a:r>
            <a:r>
              <a:rPr b="0" i="0" lang="en-US" sz="1800" u="none" strike="noStrike">
                <a:latin typeface="Arial"/>
                <a:ea typeface="Arial"/>
                <a:cs typeface="Arial"/>
                <a:sym typeface="Arial"/>
              </a:rPr>
              <a:t>3, and so on, until no more frequent </a:t>
            </a:r>
            <a:r>
              <a:rPr b="0" i="1" lang="en-US" sz="1800" u="none" strike="noStrike">
                <a:latin typeface="Arial"/>
                <a:ea typeface="Arial"/>
                <a:cs typeface="Arial"/>
                <a:sym typeface="Arial"/>
              </a:rPr>
              <a:t>k</a:t>
            </a:r>
            <a:r>
              <a:rPr b="0" i="0" lang="en-US" sz="1800" u="none" strike="noStrike">
                <a:latin typeface="Arial"/>
                <a:ea typeface="Arial"/>
                <a:cs typeface="Arial"/>
                <a:sym typeface="Arial"/>
              </a:rPr>
              <a:t>-itemsets can be found. </a:t>
            </a:r>
            <a:endParaRPr b="0" i="0" sz="1800" u="none" strike="noStrike">
              <a:latin typeface="Arial"/>
              <a:ea typeface="Arial"/>
              <a:cs typeface="Arial"/>
              <a:sym typeface="Arial"/>
            </a:endParaRPr>
          </a:p>
          <a:p>
            <a:pPr indent="-326390" lvl="1" marL="914400" rtl="0" algn="l">
              <a:lnSpc>
                <a:spcPct val="100000"/>
              </a:lnSpc>
              <a:spcBef>
                <a:spcPts val="560"/>
              </a:spcBef>
              <a:spcAft>
                <a:spcPts val="0"/>
              </a:spcAft>
              <a:buSzPts val="1540"/>
              <a:buChar char="■"/>
            </a:pPr>
            <a:r>
              <a:rPr b="0" i="0" lang="en-US" sz="1800" u="none" strike="noStrike">
                <a:latin typeface="Arial"/>
                <a:ea typeface="Arial"/>
                <a:cs typeface="Arial"/>
                <a:sym typeface="Arial"/>
              </a:rPr>
              <a:t>The finding of each </a:t>
            </a:r>
            <a:r>
              <a:rPr b="0" i="1" lang="en-US" sz="1800" u="none" strike="noStrike">
                <a:latin typeface="Arial"/>
                <a:ea typeface="Arial"/>
                <a:cs typeface="Arial"/>
                <a:sym typeface="Arial"/>
              </a:rPr>
              <a:t>L</a:t>
            </a:r>
            <a:r>
              <a:rPr b="0" baseline="-25000" i="1" lang="en-US" sz="1800" u="none" strike="noStrike">
                <a:latin typeface="Arial"/>
                <a:ea typeface="Arial"/>
                <a:cs typeface="Arial"/>
                <a:sym typeface="Arial"/>
              </a:rPr>
              <a:t>k</a:t>
            </a:r>
            <a:r>
              <a:rPr b="0" i="1" lang="en-US" sz="1800" u="none" strike="noStrike">
                <a:latin typeface="Arial"/>
                <a:ea typeface="Arial"/>
                <a:cs typeface="Arial"/>
                <a:sym typeface="Arial"/>
              </a:rPr>
              <a:t> </a:t>
            </a:r>
            <a:r>
              <a:rPr b="0" i="0" lang="en-US" sz="1800" u="none" strike="noStrike">
                <a:latin typeface="Arial"/>
                <a:ea typeface="Arial"/>
                <a:cs typeface="Arial"/>
                <a:sym typeface="Arial"/>
              </a:rPr>
              <a:t>requires one full scan of the database.</a:t>
            </a:r>
            <a:endParaRPr b="0" i="0" sz="1800" u="none" strike="noStrike">
              <a:latin typeface="Arial"/>
              <a:ea typeface="Arial"/>
              <a:cs typeface="Arial"/>
              <a:sym typeface="Arial"/>
            </a:endParaRPr>
          </a:p>
          <a:p>
            <a:pPr indent="0" lvl="0" marL="914400" rtl="0" algn="l">
              <a:lnSpc>
                <a:spcPct val="100000"/>
              </a:lnSpc>
              <a:spcBef>
                <a:spcPts val="560"/>
              </a:spcBef>
              <a:spcAft>
                <a:spcPts val="0"/>
              </a:spcAft>
              <a:buSzPts val="1680"/>
              <a:buNone/>
            </a:pPr>
            <a:r>
              <a:t/>
            </a:r>
            <a:endParaRPr sz="1800">
              <a:latin typeface="Arial"/>
              <a:ea typeface="Arial"/>
              <a:cs typeface="Arial"/>
              <a:sym typeface="Arial"/>
            </a:endParaRPr>
          </a:p>
          <a:p>
            <a:pPr indent="-342900" lvl="1" marL="457200" rtl="0" algn="l">
              <a:lnSpc>
                <a:spcPct val="100000"/>
              </a:lnSpc>
              <a:spcBef>
                <a:spcPts val="560"/>
              </a:spcBef>
              <a:spcAft>
                <a:spcPts val="0"/>
              </a:spcAft>
              <a:buClr>
                <a:schemeClr val="dk2"/>
              </a:buClr>
              <a:buSzPts val="1800"/>
              <a:buFont typeface="Arial"/>
              <a:buChar char="■"/>
            </a:pPr>
            <a:r>
              <a:rPr lang="en-US" sz="1800">
                <a:latin typeface="Arial"/>
                <a:ea typeface="Arial"/>
                <a:cs typeface="Arial"/>
                <a:sym typeface="Arial"/>
              </a:rPr>
              <a:t>To improve the efficiency of the level-wise generation of frequent itemsets, an</a:t>
            </a:r>
            <a:endParaRPr sz="1800">
              <a:latin typeface="Arial"/>
              <a:ea typeface="Arial"/>
              <a:cs typeface="Arial"/>
              <a:sym typeface="Arial"/>
            </a:endParaRPr>
          </a:p>
          <a:p>
            <a:pPr indent="0" lvl="0" marL="0" rtl="0" algn="l">
              <a:lnSpc>
                <a:spcPct val="100000"/>
              </a:lnSpc>
              <a:spcBef>
                <a:spcPts val="560"/>
              </a:spcBef>
              <a:spcAft>
                <a:spcPts val="0"/>
              </a:spcAft>
              <a:buSzPts val="1680"/>
              <a:buNone/>
            </a:pPr>
            <a:r>
              <a:rPr lang="en-US" sz="1800">
                <a:latin typeface="Arial"/>
                <a:ea typeface="Arial"/>
                <a:cs typeface="Arial"/>
                <a:sym typeface="Arial"/>
              </a:rPr>
              <a:t>        Apriori property (Any subset of frequent itemset must be frequent) is used to  reduce the search space.</a:t>
            </a:r>
            <a:endParaRPr sz="1800">
              <a:latin typeface="Arial"/>
              <a:ea typeface="Arial"/>
              <a:cs typeface="Arial"/>
              <a:sym typeface="Arial"/>
            </a:endParaRPr>
          </a:p>
          <a:p>
            <a:pPr indent="0" lvl="0" marL="914400" rtl="0" algn="l">
              <a:lnSpc>
                <a:spcPct val="100000"/>
              </a:lnSpc>
              <a:spcBef>
                <a:spcPts val="560"/>
              </a:spcBef>
              <a:spcAft>
                <a:spcPts val="0"/>
              </a:spcAft>
              <a:buSzPts val="1680"/>
              <a:buNone/>
            </a:pPr>
            <a:r>
              <a:t/>
            </a:r>
            <a:endParaRPr sz="1800">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228600" lvl="0" marL="457200" rtl="0" algn="l">
              <a:lnSpc>
                <a:spcPct val="100000"/>
              </a:lnSpc>
              <a:spcBef>
                <a:spcPts val="560"/>
              </a:spcBef>
              <a:spcAft>
                <a:spcPts val="0"/>
              </a:spcAft>
              <a:buSzPts val="1680"/>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9"/>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560"/>
              </a:spcBef>
              <a:spcAft>
                <a:spcPts val="0"/>
              </a:spcAft>
              <a:buClr>
                <a:schemeClr val="dk1"/>
              </a:buClr>
              <a:buSzPts val="1100"/>
              <a:buFont typeface="Arial"/>
              <a:buNone/>
            </a:pPr>
            <a:r>
              <a:rPr b="1" lang="en-US" sz="2800">
                <a:solidFill>
                  <a:schemeClr val="dk1"/>
                </a:solidFill>
              </a:rPr>
              <a:t>“How is the Apriori property used in the algorithm?”</a:t>
            </a:r>
            <a:endParaRPr b="1"/>
          </a:p>
        </p:txBody>
      </p:sp>
      <p:sp>
        <p:nvSpPr>
          <p:cNvPr id="331" name="Google Shape;331;p39"/>
          <p:cNvSpPr txBox="1"/>
          <p:nvPr>
            <p:ph idx="1" type="body"/>
          </p:nvPr>
        </p:nvSpPr>
        <p:spPr>
          <a:xfrm>
            <a:off x="381000" y="1371600"/>
            <a:ext cx="83820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rPr lang="en-US" sz="2000"/>
              <a:t>How L</a:t>
            </a:r>
            <a:r>
              <a:rPr baseline="-25000" lang="en-US" sz="2000"/>
              <a:t>k-1</a:t>
            </a:r>
            <a:r>
              <a:rPr lang="en-US" sz="2000"/>
              <a:t> is used to find L</a:t>
            </a:r>
            <a:r>
              <a:rPr baseline="-25000" lang="en-US" sz="2000"/>
              <a:t>k</a:t>
            </a:r>
            <a:r>
              <a:rPr lang="en-US" sz="2000"/>
              <a:t> for k= 2?</a:t>
            </a:r>
            <a:endParaRPr sz="2000"/>
          </a:p>
          <a:p>
            <a:pPr indent="-355600" lvl="0" marL="457200" rtl="0" algn="l">
              <a:lnSpc>
                <a:spcPct val="100000"/>
              </a:lnSpc>
              <a:spcBef>
                <a:spcPts val="560"/>
              </a:spcBef>
              <a:spcAft>
                <a:spcPts val="0"/>
              </a:spcAft>
              <a:buSzPts val="2000"/>
              <a:buAutoNum type="arabicPeriod"/>
            </a:pPr>
            <a:r>
              <a:rPr b="1" lang="en-US" sz="2000"/>
              <a:t>Join Step</a:t>
            </a:r>
            <a:r>
              <a:rPr lang="en-US" sz="2000"/>
              <a:t>: To find L</a:t>
            </a:r>
            <a:r>
              <a:rPr baseline="-25000" lang="en-US" sz="2000"/>
              <a:t>k</a:t>
            </a:r>
            <a:r>
              <a:rPr lang="en-US" sz="2000"/>
              <a:t>, a set of candidate k-itemsets is generated by joining L</a:t>
            </a:r>
            <a:r>
              <a:rPr baseline="-25000" lang="en-US" sz="2000"/>
              <a:t>k-1</a:t>
            </a:r>
            <a:r>
              <a:rPr lang="en-US" sz="2000"/>
              <a:t> with itself. This set of candidates is denoted as C</a:t>
            </a:r>
            <a:r>
              <a:rPr baseline="-25000" lang="en-US" sz="2000"/>
              <a:t>k</a:t>
            </a:r>
            <a:r>
              <a:rPr lang="en-US" sz="2000"/>
              <a:t>.</a:t>
            </a:r>
            <a:endParaRPr sz="2000"/>
          </a:p>
          <a:p>
            <a:pPr indent="-335280" lvl="0" marL="914400" rtl="0" algn="l">
              <a:lnSpc>
                <a:spcPct val="100000"/>
              </a:lnSpc>
              <a:spcBef>
                <a:spcPts val="0"/>
              </a:spcBef>
              <a:spcAft>
                <a:spcPts val="0"/>
              </a:spcAft>
              <a:buSzPts val="1680"/>
              <a:buChar char="●"/>
            </a:pPr>
            <a:r>
              <a:rPr lang="en-US" sz="2000"/>
              <a:t>The join, L</a:t>
            </a:r>
            <a:r>
              <a:rPr baseline="-25000" lang="en-US" sz="2000"/>
              <a:t>k-1</a:t>
            </a:r>
            <a:r>
              <a:rPr lang="en-US" sz="2000"/>
              <a:t> </a:t>
            </a:r>
            <a:r>
              <a:rPr lang="en-US" sz="2350">
                <a:solidFill>
                  <a:srgbClr val="4D5156"/>
                </a:solidFill>
                <a:highlight>
                  <a:srgbClr val="FFFFFF"/>
                </a:highlight>
                <a:latin typeface="Arial"/>
                <a:ea typeface="Arial"/>
                <a:cs typeface="Arial"/>
                <a:sym typeface="Arial"/>
              </a:rPr>
              <a:t>⋈</a:t>
            </a:r>
            <a:r>
              <a:rPr lang="en-US" sz="2000"/>
              <a:t> L</a:t>
            </a:r>
            <a:r>
              <a:rPr baseline="-25000" lang="en-US" sz="2000"/>
              <a:t>k-1</a:t>
            </a:r>
            <a:r>
              <a:rPr lang="en-US" sz="2000"/>
              <a:t>, is performed, </a:t>
            </a:r>
            <a:r>
              <a:rPr b="1" lang="en-US" sz="2000"/>
              <a:t>where members of L</a:t>
            </a:r>
            <a:r>
              <a:rPr b="1" baseline="-25000" lang="en-US" sz="2000"/>
              <a:t>k-1</a:t>
            </a:r>
            <a:r>
              <a:rPr b="1" lang="en-US" sz="2000"/>
              <a:t> are joinable if their first (k -2) items are in common.</a:t>
            </a:r>
            <a:endParaRPr b="1" sz="2000"/>
          </a:p>
          <a:p>
            <a:pPr indent="0" lvl="0" marL="0" rtl="0" algn="l">
              <a:lnSpc>
                <a:spcPct val="100000"/>
              </a:lnSpc>
              <a:spcBef>
                <a:spcPts val="560"/>
              </a:spcBef>
              <a:spcAft>
                <a:spcPts val="0"/>
              </a:spcAft>
              <a:buSzPts val="1680"/>
              <a:buNone/>
            </a:pPr>
            <a:r>
              <a:t/>
            </a:r>
            <a:endParaRPr sz="2000"/>
          </a:p>
          <a:p>
            <a:pPr indent="0" lvl="0" marL="101600" rtl="0" algn="l">
              <a:lnSpc>
                <a:spcPct val="100000"/>
              </a:lnSpc>
              <a:spcBef>
                <a:spcPts val="560"/>
              </a:spcBef>
              <a:spcAft>
                <a:spcPts val="0"/>
              </a:spcAft>
              <a:buSzPts val="2000"/>
              <a:buNone/>
            </a:pPr>
            <a:r>
              <a:rPr b="1" lang="en-US" sz="2000"/>
              <a:t>2. The prune step: </a:t>
            </a:r>
            <a:r>
              <a:rPr lang="en-US" sz="2000"/>
              <a:t>Select only frequent itemsets</a:t>
            </a:r>
            <a:endParaRPr sz="2000"/>
          </a:p>
          <a:p>
            <a:pPr indent="0" lvl="0" marL="101600" rtl="0" algn="l">
              <a:lnSpc>
                <a:spcPct val="100000"/>
              </a:lnSpc>
              <a:spcBef>
                <a:spcPts val="560"/>
              </a:spcBef>
              <a:spcAft>
                <a:spcPts val="0"/>
              </a:spcAft>
              <a:buSzPts val="2000"/>
              <a:buNone/>
            </a:pPr>
            <a:r>
              <a:t/>
            </a:r>
            <a:endParaRPr sz="2000"/>
          </a:p>
          <a:p>
            <a:pPr indent="-381000" lvl="0" marL="457200" rtl="0" algn="l">
              <a:lnSpc>
                <a:spcPct val="120000"/>
              </a:lnSpc>
              <a:spcBef>
                <a:spcPts val="0"/>
              </a:spcBef>
              <a:spcAft>
                <a:spcPts val="0"/>
              </a:spcAft>
              <a:buSzPts val="2400"/>
              <a:buChar char="■"/>
            </a:pPr>
            <a:r>
              <a:rPr lang="en-US" sz="2400" u="sng">
                <a:solidFill>
                  <a:schemeClr val="hlink"/>
                </a:solidFill>
              </a:rPr>
              <a:t>Apriori pruning principle</a:t>
            </a:r>
            <a:r>
              <a:rPr lang="en-US" sz="2400">
                <a:solidFill>
                  <a:schemeClr val="hlink"/>
                </a:solidFill>
              </a:rPr>
              <a:t>: </a:t>
            </a:r>
            <a:r>
              <a:rPr lang="en-US" sz="2400">
                <a:solidFill>
                  <a:schemeClr val="dk2"/>
                </a:solidFill>
              </a:rPr>
              <a:t>If there is </a:t>
            </a:r>
            <a:r>
              <a:rPr lang="en-US" sz="2400">
                <a:solidFill>
                  <a:schemeClr val="hlink"/>
                </a:solidFill>
              </a:rPr>
              <a:t>any</a:t>
            </a:r>
            <a:r>
              <a:rPr lang="en-US" sz="2400">
                <a:solidFill>
                  <a:schemeClr val="dk2"/>
                </a:solidFill>
              </a:rPr>
              <a:t> itemset which is infrequent, its superset should not be generated/tested! </a:t>
            </a:r>
            <a:endParaRPr sz="2400">
              <a:solidFill>
                <a:schemeClr val="dk2"/>
              </a:solidFill>
            </a:endParaRPr>
          </a:p>
          <a:p>
            <a:pPr indent="0" lvl="0" marL="1371600" rtl="0" algn="l">
              <a:lnSpc>
                <a:spcPct val="100000"/>
              </a:lnSpc>
              <a:spcBef>
                <a:spcPts val="560"/>
              </a:spcBef>
              <a:spcAft>
                <a:spcPts val="0"/>
              </a:spcAft>
              <a:buSzPts val="1680"/>
              <a:buNone/>
            </a:pPr>
            <a:r>
              <a:t/>
            </a:r>
            <a:endParaRPr sz="2000"/>
          </a:p>
          <a:p>
            <a:pPr indent="0" lvl="0" marL="457200" rtl="0" algn="l">
              <a:lnSpc>
                <a:spcPct val="100000"/>
              </a:lnSpc>
              <a:spcBef>
                <a:spcPts val="560"/>
              </a:spcBef>
              <a:spcAft>
                <a:spcPts val="0"/>
              </a:spcAft>
              <a:buSzPts val="1680"/>
              <a:buNone/>
            </a:pPr>
            <a:r>
              <a:t/>
            </a:r>
            <a:endParaRPr sz="2000"/>
          </a:p>
          <a:p>
            <a:pPr indent="0" lvl="0" marL="457200" rtl="0" algn="l">
              <a:lnSpc>
                <a:spcPct val="100000"/>
              </a:lnSpc>
              <a:spcBef>
                <a:spcPts val="560"/>
              </a:spcBef>
              <a:spcAft>
                <a:spcPts val="0"/>
              </a:spcAft>
              <a:buSzPts val="1680"/>
              <a:buNone/>
            </a:pPr>
            <a:r>
              <a:t/>
            </a:r>
            <a:endParaRPr b="1" sz="2000"/>
          </a:p>
          <a:p>
            <a:pPr indent="0" lvl="0" marL="0" rtl="0" algn="l">
              <a:lnSpc>
                <a:spcPct val="100000"/>
              </a:lnSpc>
              <a:spcBef>
                <a:spcPts val="560"/>
              </a:spcBef>
              <a:spcAft>
                <a:spcPts val="0"/>
              </a:spcAft>
              <a:buSzPts val="1680"/>
              <a:buNone/>
            </a:pPr>
            <a:r>
              <a:t/>
            </a:r>
            <a:endParaRPr b="1" sz="2000"/>
          </a:p>
          <a:p>
            <a:pPr indent="0" lvl="0" marL="0" rtl="0" algn="l">
              <a:lnSpc>
                <a:spcPct val="100000"/>
              </a:lnSpc>
              <a:spcBef>
                <a:spcPts val="560"/>
              </a:spcBef>
              <a:spcAft>
                <a:spcPts val="0"/>
              </a:spcAft>
              <a:buClr>
                <a:schemeClr val="dk1"/>
              </a:buClr>
              <a:buSzPts val="1100"/>
              <a:buFont typeface="Arial"/>
              <a:buNone/>
            </a:pPr>
            <a:r>
              <a:t/>
            </a:r>
            <a:endParaRPr sz="2000"/>
          </a:p>
          <a:p>
            <a:pPr indent="0" lvl="0" marL="0" rtl="0" algn="l">
              <a:lnSpc>
                <a:spcPct val="100000"/>
              </a:lnSpc>
              <a:spcBef>
                <a:spcPts val="560"/>
              </a:spcBef>
              <a:spcAft>
                <a:spcPts val="0"/>
              </a:spcAft>
              <a:buSzPts val="1680"/>
              <a:buNone/>
            </a:pPr>
            <a:r>
              <a:t/>
            </a:r>
            <a:endParaRPr sz="2000"/>
          </a:p>
        </p:txBody>
      </p:sp>
      <p:sp>
        <p:nvSpPr>
          <p:cNvPr id="332" name="Google Shape;332;p3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Apriori Algorithm Process</a:t>
            </a:r>
            <a:endParaRPr/>
          </a:p>
        </p:txBody>
      </p:sp>
      <p:sp>
        <p:nvSpPr>
          <p:cNvPr id="339" name="Google Shape;339;p40"/>
          <p:cNvSpPr txBox="1"/>
          <p:nvPr>
            <p:ph idx="1" type="body"/>
          </p:nvPr>
        </p:nvSpPr>
        <p:spPr>
          <a:xfrm>
            <a:off x="381000" y="1371600"/>
            <a:ext cx="83820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340" name="Google Shape;340;p4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pic>
        <p:nvPicPr>
          <p:cNvPr id="341" name="Google Shape;341;p40"/>
          <p:cNvPicPr preferRelativeResize="0"/>
          <p:nvPr/>
        </p:nvPicPr>
        <p:blipFill rotWithShape="1">
          <a:blip r:embed="rId3">
            <a:alphaModFix/>
          </a:blip>
          <a:srcRect b="0" l="0" r="0" t="0"/>
          <a:stretch/>
        </p:blipFill>
        <p:spPr>
          <a:xfrm>
            <a:off x="278025" y="1266575"/>
            <a:ext cx="8649726" cy="5313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5" name="Shape 345"/>
        <p:cNvGrpSpPr/>
        <p:nvPr/>
      </p:nvGrpSpPr>
      <p:grpSpPr>
        <a:xfrm>
          <a:off x="0" y="0"/>
          <a:ext cx="0" cy="0"/>
          <a:chOff x="0" y="0"/>
          <a:chExt cx="0" cy="0"/>
        </a:xfrm>
      </p:grpSpPr>
      <p:sp>
        <p:nvSpPr>
          <p:cNvPr id="346" name="Google Shape;346;p41"/>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347" name="Google Shape;347;p41"/>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348" name="Google Shape;348;p4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49" name="Google Shape;349;p41"/>
          <p:cNvSpPr txBox="1"/>
          <p:nvPr>
            <p:ph type="title"/>
          </p:nvPr>
        </p:nvSpPr>
        <p:spPr>
          <a:xfrm>
            <a:off x="457200" y="228600"/>
            <a:ext cx="8305800" cy="762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Tahoma"/>
              <a:buNone/>
            </a:pPr>
            <a:r>
              <a:rPr b="0" i="0" lang="en-US" sz="2800" u="none" cap="none" strike="noStrike">
                <a:solidFill>
                  <a:schemeClr val="dk2"/>
                </a:solidFill>
                <a:latin typeface="Tahoma"/>
                <a:ea typeface="Tahoma"/>
                <a:cs typeface="Tahoma"/>
                <a:sym typeface="Tahoma"/>
              </a:rPr>
              <a:t>Apriori: A Candidate Generation-and-Test Approach</a:t>
            </a:r>
            <a:endParaRPr b="0" i="0" sz="2800" u="none" cap="none" strike="noStrike">
              <a:solidFill>
                <a:schemeClr val="dk2"/>
              </a:solidFill>
              <a:latin typeface="Tahoma"/>
              <a:ea typeface="Tahoma"/>
              <a:cs typeface="Tahoma"/>
              <a:sym typeface="Tahoma"/>
            </a:endParaRPr>
          </a:p>
        </p:txBody>
      </p:sp>
      <p:sp>
        <p:nvSpPr>
          <p:cNvPr id="350" name="Google Shape;350;p41"/>
          <p:cNvSpPr txBox="1"/>
          <p:nvPr>
            <p:ph idx="1" type="body"/>
          </p:nvPr>
        </p:nvSpPr>
        <p:spPr>
          <a:xfrm>
            <a:off x="381000" y="1447800"/>
            <a:ext cx="86106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folHlink"/>
              </a:buClr>
              <a:buSzPts val="1440"/>
              <a:buFont typeface="Noto Sans Symbols"/>
              <a:buChar char="■"/>
            </a:pPr>
            <a:r>
              <a:rPr b="0" i="0" lang="en-US" sz="2400" u="sng" cap="none" strike="noStrike">
                <a:solidFill>
                  <a:schemeClr val="hlink"/>
                </a:solidFill>
                <a:latin typeface="Tahoma"/>
                <a:ea typeface="Tahoma"/>
                <a:cs typeface="Tahoma"/>
                <a:sym typeface="Tahoma"/>
              </a:rPr>
              <a:t>Apriori pruning principle</a:t>
            </a:r>
            <a:r>
              <a:rPr b="0" i="0" lang="en-US" sz="2400" u="none" cap="none" strike="noStrike">
                <a:solidFill>
                  <a:schemeClr val="hlink"/>
                </a:solidFill>
                <a:latin typeface="Tahoma"/>
                <a:ea typeface="Tahoma"/>
                <a:cs typeface="Tahoma"/>
                <a:sym typeface="Tahoma"/>
              </a:rPr>
              <a:t>: </a:t>
            </a:r>
            <a:r>
              <a:rPr b="0" i="0" lang="en-US" sz="2400" u="none" cap="none" strike="noStrike">
                <a:solidFill>
                  <a:schemeClr val="dk2"/>
                </a:solidFill>
                <a:latin typeface="Tahoma"/>
                <a:ea typeface="Tahoma"/>
                <a:cs typeface="Tahoma"/>
                <a:sym typeface="Tahoma"/>
              </a:rPr>
              <a:t>If there is </a:t>
            </a:r>
            <a:r>
              <a:rPr b="0" i="0" lang="en-US" sz="2400" u="none" cap="none" strike="noStrike">
                <a:solidFill>
                  <a:schemeClr val="hlink"/>
                </a:solidFill>
                <a:latin typeface="Tahoma"/>
                <a:ea typeface="Tahoma"/>
                <a:cs typeface="Tahoma"/>
                <a:sym typeface="Tahoma"/>
              </a:rPr>
              <a:t>any</a:t>
            </a:r>
            <a:r>
              <a:rPr b="0" i="0" lang="en-US" sz="2400" u="none" cap="none" strike="noStrike">
                <a:solidFill>
                  <a:schemeClr val="dk2"/>
                </a:solidFill>
                <a:latin typeface="Tahoma"/>
                <a:ea typeface="Tahoma"/>
                <a:cs typeface="Tahoma"/>
                <a:sym typeface="Tahoma"/>
              </a:rPr>
              <a:t> itemset which is infrequent, its superset should not be generated/tested! </a:t>
            </a:r>
            <a:endParaRPr b="0" i="0" sz="2400" u="none" cap="none" strike="noStrike">
              <a:solidFill>
                <a:schemeClr val="dk2"/>
              </a:solidFill>
              <a:latin typeface="Tahoma"/>
              <a:ea typeface="Tahoma"/>
              <a:cs typeface="Tahoma"/>
              <a:sym typeface="Tahoma"/>
            </a:endParaRPr>
          </a:p>
          <a:p>
            <a:pPr indent="-342900" lvl="0" marL="342900" marR="0" rtl="0" algn="l">
              <a:lnSpc>
                <a:spcPct val="120000"/>
              </a:lnSpc>
              <a:spcBef>
                <a:spcPts val="0"/>
              </a:spcBef>
              <a:spcAft>
                <a:spcPts val="0"/>
              </a:spcAft>
              <a:buClr>
                <a:schemeClr val="folHlink"/>
              </a:buClr>
              <a:buSzPts val="1440"/>
              <a:buFont typeface="Noto Sans Symbols"/>
              <a:buChar char="■"/>
            </a:pPr>
            <a:r>
              <a:rPr b="0" i="0" lang="en-US" sz="2400" u="none" cap="none" strike="noStrike">
                <a:solidFill>
                  <a:schemeClr val="lt2"/>
                </a:solidFill>
                <a:latin typeface="Tahoma"/>
                <a:ea typeface="Tahoma"/>
                <a:cs typeface="Tahoma"/>
                <a:sym typeface="Tahoma"/>
              </a:rPr>
              <a:t>Method: </a:t>
            </a:r>
            <a:endParaRPr b="0" i="0" sz="2400" u="none" cap="none" strike="noStrike">
              <a:solidFill>
                <a:schemeClr val="lt2"/>
              </a:solidFill>
              <a:latin typeface="Tahoma"/>
              <a:ea typeface="Tahoma"/>
              <a:cs typeface="Tahoma"/>
              <a:sym typeface="Tahoma"/>
            </a:endParaRPr>
          </a:p>
          <a:p>
            <a:pPr indent="-285750" lvl="1" marL="742950" marR="0" rtl="0" algn="l">
              <a:lnSpc>
                <a:spcPct val="120000"/>
              </a:lnSpc>
              <a:spcBef>
                <a:spcPts val="480"/>
              </a:spcBef>
              <a:spcAft>
                <a:spcPts val="0"/>
              </a:spcAft>
              <a:buClr>
                <a:schemeClr val="hlink"/>
              </a:buClr>
              <a:buSzPts val="1320"/>
              <a:buFont typeface="Noto Sans Symbols"/>
              <a:buChar char="■"/>
            </a:pPr>
            <a:r>
              <a:rPr b="0" i="0" lang="en-US" sz="2400" u="none" cap="none" strike="noStrike">
                <a:solidFill>
                  <a:schemeClr val="dk1"/>
                </a:solidFill>
                <a:latin typeface="Tahoma"/>
                <a:ea typeface="Tahoma"/>
                <a:cs typeface="Tahoma"/>
                <a:sym typeface="Tahoma"/>
              </a:rPr>
              <a:t>Initially, scan DB once to get frequent 1-itemset</a:t>
            </a:r>
            <a:endParaRPr b="0" i="0" sz="2400" u="none" cap="none" strike="noStrike">
              <a:solidFill>
                <a:schemeClr val="dk1"/>
              </a:solidFill>
              <a:latin typeface="Tahoma"/>
              <a:ea typeface="Tahoma"/>
              <a:cs typeface="Tahoma"/>
              <a:sym typeface="Tahoma"/>
            </a:endParaRPr>
          </a:p>
          <a:p>
            <a:pPr indent="-285750" lvl="1" marL="742950" marR="0" rtl="0" algn="l">
              <a:lnSpc>
                <a:spcPct val="120000"/>
              </a:lnSpc>
              <a:spcBef>
                <a:spcPts val="480"/>
              </a:spcBef>
              <a:spcAft>
                <a:spcPts val="0"/>
              </a:spcAft>
              <a:buClr>
                <a:schemeClr val="hlink"/>
              </a:buClr>
              <a:buSzPts val="1320"/>
              <a:buFont typeface="Noto Sans Symbols"/>
              <a:buChar char="■"/>
            </a:pPr>
            <a:r>
              <a:rPr b="0" i="0" lang="en-US" sz="2400" u="none" cap="none" strike="noStrike">
                <a:solidFill>
                  <a:schemeClr val="hlink"/>
                </a:solidFill>
                <a:latin typeface="Tahoma"/>
                <a:ea typeface="Tahoma"/>
                <a:cs typeface="Tahoma"/>
                <a:sym typeface="Tahoma"/>
              </a:rPr>
              <a:t>Generate</a:t>
            </a:r>
            <a:r>
              <a:rPr b="0" i="0" lang="en-US" sz="2400" u="none" cap="none" strike="noStrike">
                <a:solidFill>
                  <a:schemeClr val="lt2"/>
                </a:solidFill>
                <a:latin typeface="Tahoma"/>
                <a:ea typeface="Tahoma"/>
                <a:cs typeface="Tahoma"/>
                <a:sym typeface="Tahoma"/>
              </a:rPr>
              <a:t> length (k+1) </a:t>
            </a:r>
            <a:r>
              <a:rPr b="0" i="0" lang="en-US" sz="2400" u="none" cap="none" strike="noStrike">
                <a:solidFill>
                  <a:schemeClr val="hlink"/>
                </a:solidFill>
                <a:latin typeface="Tahoma"/>
                <a:ea typeface="Tahoma"/>
                <a:cs typeface="Tahoma"/>
                <a:sym typeface="Tahoma"/>
              </a:rPr>
              <a:t>candidate</a:t>
            </a:r>
            <a:r>
              <a:rPr b="0" i="0" lang="en-US" sz="2400" u="none" cap="none" strike="noStrike">
                <a:solidFill>
                  <a:schemeClr val="lt2"/>
                </a:solidFill>
                <a:latin typeface="Tahoma"/>
                <a:ea typeface="Tahoma"/>
                <a:cs typeface="Tahoma"/>
                <a:sym typeface="Tahoma"/>
              </a:rPr>
              <a:t> itemsets from length k </a:t>
            </a:r>
            <a:r>
              <a:rPr b="0" i="0" lang="en-US" sz="2400" u="none" cap="none" strike="noStrike">
                <a:solidFill>
                  <a:schemeClr val="hlink"/>
                </a:solidFill>
                <a:latin typeface="Tahoma"/>
                <a:ea typeface="Tahoma"/>
                <a:cs typeface="Tahoma"/>
                <a:sym typeface="Tahoma"/>
              </a:rPr>
              <a:t>frequent</a:t>
            </a:r>
            <a:r>
              <a:rPr b="0" i="0" lang="en-US" sz="2400" u="none" cap="none" strike="noStrike">
                <a:solidFill>
                  <a:schemeClr val="lt2"/>
                </a:solidFill>
                <a:latin typeface="Tahoma"/>
                <a:ea typeface="Tahoma"/>
                <a:cs typeface="Tahoma"/>
                <a:sym typeface="Tahoma"/>
              </a:rPr>
              <a:t> itemsets</a:t>
            </a:r>
            <a:endParaRPr b="0" i="0" sz="2400" u="none" cap="none" strike="noStrike">
              <a:solidFill>
                <a:schemeClr val="lt2"/>
              </a:solidFill>
              <a:latin typeface="Tahoma"/>
              <a:ea typeface="Tahoma"/>
              <a:cs typeface="Tahoma"/>
              <a:sym typeface="Tahoma"/>
            </a:endParaRPr>
          </a:p>
          <a:p>
            <a:pPr indent="-285750" lvl="1" marL="742950" marR="0" rtl="0" algn="l">
              <a:lnSpc>
                <a:spcPct val="120000"/>
              </a:lnSpc>
              <a:spcBef>
                <a:spcPts val="480"/>
              </a:spcBef>
              <a:spcAft>
                <a:spcPts val="0"/>
              </a:spcAft>
              <a:buClr>
                <a:schemeClr val="hlink"/>
              </a:buClr>
              <a:buSzPts val="1320"/>
              <a:buFont typeface="Noto Sans Symbols"/>
              <a:buChar char="■"/>
            </a:pPr>
            <a:r>
              <a:rPr b="0" i="0" lang="en-US" sz="2400" u="none" cap="none" strike="noStrike">
                <a:solidFill>
                  <a:schemeClr val="hlink"/>
                </a:solidFill>
                <a:latin typeface="Tahoma"/>
                <a:ea typeface="Tahoma"/>
                <a:cs typeface="Tahoma"/>
                <a:sym typeface="Tahoma"/>
              </a:rPr>
              <a:t>Test </a:t>
            </a:r>
            <a:r>
              <a:rPr b="0" i="0" lang="en-US" sz="2400" u="none" cap="none" strike="noStrike">
                <a:solidFill>
                  <a:schemeClr val="lt2"/>
                </a:solidFill>
                <a:latin typeface="Tahoma"/>
                <a:ea typeface="Tahoma"/>
                <a:cs typeface="Tahoma"/>
                <a:sym typeface="Tahoma"/>
              </a:rPr>
              <a:t>the candidates against DB</a:t>
            </a:r>
            <a:endParaRPr b="0" i="0" sz="2400" u="none" cap="none" strike="noStrike">
              <a:solidFill>
                <a:schemeClr val="lt2"/>
              </a:solidFill>
              <a:latin typeface="Tahoma"/>
              <a:ea typeface="Tahoma"/>
              <a:cs typeface="Tahoma"/>
              <a:sym typeface="Tahoma"/>
            </a:endParaRPr>
          </a:p>
          <a:p>
            <a:pPr indent="-285750" lvl="1" marL="742950" marR="0" rtl="0" algn="l">
              <a:lnSpc>
                <a:spcPct val="120000"/>
              </a:lnSpc>
              <a:spcBef>
                <a:spcPts val="480"/>
              </a:spcBef>
              <a:spcAft>
                <a:spcPts val="0"/>
              </a:spcAft>
              <a:buClr>
                <a:schemeClr val="hlink"/>
              </a:buClr>
              <a:buSzPts val="1320"/>
              <a:buFont typeface="Noto Sans Symbols"/>
              <a:buChar char="■"/>
            </a:pPr>
            <a:r>
              <a:rPr b="0" i="0" lang="en-US" sz="2400" u="none" cap="none" strike="noStrike">
                <a:solidFill>
                  <a:schemeClr val="lt2"/>
                </a:solidFill>
                <a:latin typeface="Tahoma"/>
                <a:ea typeface="Tahoma"/>
                <a:cs typeface="Tahoma"/>
                <a:sym typeface="Tahoma"/>
              </a:rPr>
              <a:t>Terminate when no frequent or candidate set can be generated</a:t>
            </a:r>
            <a:endParaRPr b="0" i="0" sz="2400" u="none" cap="none" strike="noStrike">
              <a:solidFill>
                <a:schemeClr val="lt2"/>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356" name="Google Shape;356;p42"/>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357" name="Google Shape;357;p4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58" name="Google Shape;358;p42"/>
          <p:cNvSpPr txBox="1"/>
          <p:nvPr>
            <p:ph type="title"/>
          </p:nvPr>
        </p:nvSpPr>
        <p:spPr>
          <a:xfrm>
            <a:off x="762000" y="304800"/>
            <a:ext cx="7543800" cy="762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Tahoma"/>
              <a:buNone/>
            </a:pPr>
            <a:r>
              <a:rPr b="0" i="0" lang="en-US" sz="3600" u="none" cap="none" strike="noStrike">
                <a:solidFill>
                  <a:schemeClr val="dk2"/>
                </a:solidFill>
                <a:latin typeface="Tahoma"/>
                <a:ea typeface="Tahoma"/>
                <a:cs typeface="Tahoma"/>
                <a:sym typeface="Tahoma"/>
              </a:rPr>
              <a:t>The Apriori Algorithm</a:t>
            </a:r>
            <a:endParaRPr b="0" i="0" sz="3600" u="none" cap="none" strike="noStrike">
              <a:solidFill>
                <a:schemeClr val="dk2"/>
              </a:solidFill>
              <a:latin typeface="Tahoma"/>
              <a:ea typeface="Tahoma"/>
              <a:cs typeface="Tahoma"/>
              <a:sym typeface="Tahoma"/>
            </a:endParaRPr>
          </a:p>
        </p:txBody>
      </p:sp>
      <p:sp>
        <p:nvSpPr>
          <p:cNvPr id="359" name="Google Shape;359;p42"/>
          <p:cNvSpPr txBox="1"/>
          <p:nvPr>
            <p:ph idx="1" type="body"/>
          </p:nvPr>
        </p:nvSpPr>
        <p:spPr>
          <a:xfrm>
            <a:off x="381000" y="1447800"/>
            <a:ext cx="86106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440"/>
              <a:buFont typeface="Noto Sans Symbols"/>
              <a:buChar char="■"/>
            </a:pPr>
            <a:r>
              <a:rPr b="0" i="0" lang="en-US" sz="2400" u="sng" cap="none" strike="noStrike">
                <a:solidFill>
                  <a:schemeClr val="dk1"/>
                </a:solidFill>
                <a:latin typeface="Tahoma"/>
                <a:ea typeface="Tahoma"/>
                <a:cs typeface="Tahoma"/>
                <a:sym typeface="Tahoma"/>
              </a:rPr>
              <a:t>Pseudo-code</a:t>
            </a:r>
            <a:r>
              <a:rPr b="0" i="0" lang="en-US" sz="2400" u="none" cap="none" strike="noStrike">
                <a:solidFill>
                  <a:schemeClr val="dk1"/>
                </a:solidFill>
                <a:latin typeface="Tahoma"/>
                <a:ea typeface="Tahoma"/>
                <a:cs typeface="Tahoma"/>
                <a:sym typeface="Tahoma"/>
              </a:rPr>
              <a:t>:</a:t>
            </a:r>
            <a:endParaRPr b="0" i="0" sz="2400" u="none" cap="none" strike="noStrike">
              <a:solidFill>
                <a:schemeClr val="dk1"/>
              </a:solidFill>
              <a:latin typeface="Tahoma"/>
              <a:ea typeface="Tahoma"/>
              <a:cs typeface="Tahoma"/>
              <a:sym typeface="Tahoma"/>
            </a:endParaRPr>
          </a:p>
          <a:p>
            <a:pPr indent="-228600" lvl="2" marL="1143000" marR="0" rtl="0" algn="l">
              <a:lnSpc>
                <a:spcPct val="100000"/>
              </a:lnSpc>
              <a:spcBef>
                <a:spcPts val="0"/>
              </a:spcBef>
              <a:spcAft>
                <a:spcPts val="0"/>
              </a:spcAft>
              <a:buClr>
                <a:schemeClr val="folHlink"/>
              </a:buClr>
              <a:buSzPts val="1200"/>
              <a:buFont typeface="Noto Sans Symbols"/>
              <a:buNone/>
            </a:pPr>
            <a:r>
              <a:rPr b="0" i="1" lang="en-US" sz="2400" u="none" cap="none" strike="noStrike">
                <a:solidFill>
                  <a:schemeClr val="dk1"/>
                </a:solidFill>
                <a:latin typeface="Tahoma"/>
                <a:ea typeface="Tahoma"/>
                <a:cs typeface="Tahoma"/>
                <a:sym typeface="Tahoma"/>
              </a:rPr>
              <a:t>C</a:t>
            </a:r>
            <a:r>
              <a:rPr b="0" baseline="-25000" i="1" lang="en-US" sz="2400" u="none" cap="none" strike="noStrike">
                <a:solidFill>
                  <a:schemeClr val="dk1"/>
                </a:solidFill>
                <a:latin typeface="Tahoma"/>
                <a:ea typeface="Tahoma"/>
                <a:cs typeface="Tahoma"/>
                <a:sym typeface="Tahoma"/>
              </a:rPr>
              <a:t>k</a:t>
            </a:r>
            <a:r>
              <a:rPr b="0" i="0" lang="en-US" sz="2400" u="none" cap="none" strike="noStrike">
                <a:solidFill>
                  <a:schemeClr val="dk1"/>
                </a:solidFill>
                <a:latin typeface="Tahoma"/>
                <a:ea typeface="Tahoma"/>
                <a:cs typeface="Tahoma"/>
                <a:sym typeface="Tahoma"/>
              </a:rPr>
              <a:t>: Candidate itemset of size k</a:t>
            </a:r>
            <a:endParaRPr b="0" i="0" sz="2400" u="none" cap="none" strike="noStrike">
              <a:solidFill>
                <a:schemeClr val="dk1"/>
              </a:solidFill>
              <a:latin typeface="Tahoma"/>
              <a:ea typeface="Tahoma"/>
              <a:cs typeface="Tahoma"/>
              <a:sym typeface="Tahoma"/>
            </a:endParaRPr>
          </a:p>
          <a:p>
            <a:pPr indent="-228600" lvl="2" marL="1143000" marR="0" rtl="0" algn="l">
              <a:lnSpc>
                <a:spcPct val="100000"/>
              </a:lnSpc>
              <a:spcBef>
                <a:spcPts val="0"/>
              </a:spcBef>
              <a:spcAft>
                <a:spcPts val="0"/>
              </a:spcAft>
              <a:buClr>
                <a:schemeClr val="folHlink"/>
              </a:buClr>
              <a:buSzPts val="1200"/>
              <a:buFont typeface="Noto Sans Symbols"/>
              <a:buNone/>
            </a:pPr>
            <a:r>
              <a:rPr b="0" i="1" lang="en-US" sz="2400" u="none" cap="none" strike="noStrike">
                <a:solidFill>
                  <a:schemeClr val="dk1"/>
                </a:solidFill>
                <a:latin typeface="Tahoma"/>
                <a:ea typeface="Tahoma"/>
                <a:cs typeface="Tahoma"/>
                <a:sym typeface="Tahoma"/>
              </a:rPr>
              <a:t>L</a:t>
            </a:r>
            <a:r>
              <a:rPr b="0" baseline="-25000" i="1" lang="en-US" sz="2400" u="none" cap="none" strike="noStrike">
                <a:solidFill>
                  <a:schemeClr val="dk1"/>
                </a:solidFill>
                <a:latin typeface="Tahoma"/>
                <a:ea typeface="Tahoma"/>
                <a:cs typeface="Tahoma"/>
                <a:sym typeface="Tahoma"/>
              </a:rPr>
              <a:t>k</a:t>
            </a:r>
            <a:r>
              <a:rPr b="0" i="0" lang="en-US" sz="2400" u="none" cap="none" strike="noStrike">
                <a:solidFill>
                  <a:schemeClr val="dk1"/>
                </a:solidFill>
                <a:latin typeface="Tahoma"/>
                <a:ea typeface="Tahoma"/>
                <a:cs typeface="Tahoma"/>
                <a:sym typeface="Tahoma"/>
              </a:rPr>
              <a:t> : frequent itemset of size k</a:t>
            </a:r>
            <a:endParaRPr b="0" i="0" sz="2400" u="none" cap="none" strike="noStrike">
              <a:solidFill>
                <a:schemeClr val="dk1"/>
              </a:solidFill>
              <a:latin typeface="Tahoma"/>
              <a:ea typeface="Tahoma"/>
              <a:cs typeface="Tahoma"/>
              <a:sym typeface="Tahoma"/>
            </a:endParaRPr>
          </a:p>
          <a:p>
            <a:pPr indent="-342900" lvl="0" marL="342900" marR="0" rtl="0" algn="l">
              <a:lnSpc>
                <a:spcPct val="100000"/>
              </a:lnSpc>
              <a:spcBef>
                <a:spcPts val="0"/>
              </a:spcBef>
              <a:spcAft>
                <a:spcPts val="0"/>
              </a:spcAft>
              <a:buClr>
                <a:schemeClr val="folHlink"/>
              </a:buClr>
              <a:buSzPts val="1680"/>
              <a:buFont typeface="Noto Sans Symbols"/>
              <a:buNone/>
            </a:pPr>
            <a:r>
              <a:t/>
            </a:r>
            <a:endParaRPr b="0" i="0" sz="1600" u="none" cap="none" strike="noStrike">
              <a:solidFill>
                <a:schemeClr val="dk1"/>
              </a:solidFill>
              <a:latin typeface="Tahoma"/>
              <a:ea typeface="Tahoma"/>
              <a:cs typeface="Tahoma"/>
              <a:sym typeface="Tahoma"/>
            </a:endParaRPr>
          </a:p>
          <a:p>
            <a:pPr indent="-228600" lvl="2" marL="1143000" marR="0" rtl="0" algn="l">
              <a:lnSpc>
                <a:spcPct val="100000"/>
              </a:lnSpc>
              <a:spcBef>
                <a:spcPts val="0"/>
              </a:spcBef>
              <a:spcAft>
                <a:spcPts val="0"/>
              </a:spcAft>
              <a:buClr>
                <a:schemeClr val="folHlink"/>
              </a:buClr>
              <a:buSzPts val="1200"/>
              <a:buFont typeface="Noto Sans Symbols"/>
              <a:buNone/>
            </a:pPr>
            <a:r>
              <a:rPr b="0" i="1" lang="en-US" sz="2400" u="none" cap="none" strike="noStrike">
                <a:solidFill>
                  <a:schemeClr val="dk1"/>
                </a:solidFill>
                <a:latin typeface="Tahoma"/>
                <a:ea typeface="Tahoma"/>
                <a:cs typeface="Tahoma"/>
                <a:sym typeface="Tahoma"/>
              </a:rPr>
              <a:t>L</a:t>
            </a:r>
            <a:r>
              <a:rPr b="0" baseline="-25000" i="1" lang="en-US" sz="2400" u="none" cap="none" strike="noStrike">
                <a:solidFill>
                  <a:schemeClr val="dk1"/>
                </a:solidFill>
                <a:latin typeface="Tahoma"/>
                <a:ea typeface="Tahoma"/>
                <a:cs typeface="Tahoma"/>
                <a:sym typeface="Tahoma"/>
              </a:rPr>
              <a:t>1</a:t>
            </a:r>
            <a:r>
              <a:rPr b="0" i="0" lang="en-US" sz="2400" u="none" cap="none" strike="noStrike">
                <a:solidFill>
                  <a:schemeClr val="dk1"/>
                </a:solidFill>
                <a:latin typeface="Tahoma"/>
                <a:ea typeface="Tahoma"/>
                <a:cs typeface="Tahoma"/>
                <a:sym typeface="Tahoma"/>
              </a:rPr>
              <a:t> = {frequent items};</a:t>
            </a:r>
            <a:endParaRPr b="0" i="0" sz="2400" u="none" cap="none" strike="noStrike">
              <a:solidFill>
                <a:schemeClr val="dk1"/>
              </a:solidFill>
              <a:latin typeface="Tahoma"/>
              <a:ea typeface="Tahoma"/>
              <a:cs typeface="Tahoma"/>
              <a:sym typeface="Tahoma"/>
            </a:endParaRPr>
          </a:p>
          <a:p>
            <a:pPr indent="-228600" lvl="2" marL="1143000" marR="0" rtl="0" algn="l">
              <a:lnSpc>
                <a:spcPct val="100000"/>
              </a:lnSpc>
              <a:spcBef>
                <a:spcPts val="0"/>
              </a:spcBef>
              <a:spcAft>
                <a:spcPts val="0"/>
              </a:spcAft>
              <a:buClr>
                <a:schemeClr val="folHlink"/>
              </a:buClr>
              <a:buSzPts val="1200"/>
              <a:buFont typeface="Noto Sans Symbols"/>
              <a:buNone/>
            </a:pPr>
            <a:r>
              <a:rPr b="1" i="0" lang="en-US" sz="2400" u="none" cap="none" strike="noStrike">
                <a:solidFill>
                  <a:srgbClr val="F83F24"/>
                </a:solidFill>
                <a:latin typeface="Tahoma"/>
                <a:ea typeface="Tahoma"/>
                <a:cs typeface="Tahoma"/>
                <a:sym typeface="Tahoma"/>
              </a:rPr>
              <a:t>for</a:t>
            </a:r>
            <a:r>
              <a:rPr b="1" i="0" lang="en-US" sz="2400" u="none" cap="none" strike="noStrike">
                <a:solidFill>
                  <a:schemeClr val="dk1"/>
                </a:solidFill>
                <a:latin typeface="Tahoma"/>
                <a:ea typeface="Tahoma"/>
                <a:cs typeface="Tahoma"/>
                <a:sym typeface="Tahoma"/>
              </a:rPr>
              <a:t> </a:t>
            </a:r>
            <a:r>
              <a:rPr b="0" i="0" lang="en-US" sz="2400" u="none" cap="none" strike="noStrike">
                <a:solidFill>
                  <a:schemeClr val="dk1"/>
                </a:solidFill>
                <a:latin typeface="Tahoma"/>
                <a:ea typeface="Tahoma"/>
                <a:cs typeface="Tahoma"/>
                <a:sym typeface="Tahoma"/>
              </a:rPr>
              <a:t>(</a:t>
            </a:r>
            <a:r>
              <a:rPr b="0" i="1" lang="en-US" sz="2400" u="none" cap="none" strike="noStrike">
                <a:solidFill>
                  <a:schemeClr val="dk1"/>
                </a:solidFill>
                <a:latin typeface="Tahoma"/>
                <a:ea typeface="Tahoma"/>
                <a:cs typeface="Tahoma"/>
                <a:sym typeface="Tahoma"/>
              </a:rPr>
              <a:t>k</a:t>
            </a:r>
            <a:r>
              <a:rPr b="0" i="0" lang="en-US" sz="2400" u="none" cap="none" strike="noStrike">
                <a:solidFill>
                  <a:schemeClr val="dk1"/>
                </a:solidFill>
                <a:latin typeface="Tahoma"/>
                <a:ea typeface="Tahoma"/>
                <a:cs typeface="Tahoma"/>
                <a:sym typeface="Tahoma"/>
              </a:rPr>
              <a:t> = 1; </a:t>
            </a:r>
            <a:r>
              <a:rPr b="0" i="1" lang="en-US" sz="2400" u="none" cap="none" strike="noStrike">
                <a:solidFill>
                  <a:schemeClr val="dk1"/>
                </a:solidFill>
                <a:latin typeface="Tahoma"/>
                <a:ea typeface="Tahoma"/>
                <a:cs typeface="Tahoma"/>
                <a:sym typeface="Tahoma"/>
              </a:rPr>
              <a:t>L</a:t>
            </a:r>
            <a:r>
              <a:rPr b="0" baseline="-25000" i="1" lang="en-US" sz="2400" u="none" cap="none" strike="noStrike">
                <a:solidFill>
                  <a:schemeClr val="dk1"/>
                </a:solidFill>
                <a:latin typeface="Tahoma"/>
                <a:ea typeface="Tahoma"/>
                <a:cs typeface="Tahoma"/>
                <a:sym typeface="Tahoma"/>
              </a:rPr>
              <a:t>k</a:t>
            </a:r>
            <a:r>
              <a:rPr b="0" i="0" lang="en-US" sz="2400" u="none" cap="none" strike="noStrike">
                <a:solidFill>
                  <a:schemeClr val="dk1"/>
                </a:solidFill>
                <a:latin typeface="Tahoma"/>
                <a:ea typeface="Tahoma"/>
                <a:cs typeface="Tahoma"/>
                <a:sym typeface="Tahoma"/>
              </a:rPr>
              <a:t> !=∅; </a:t>
            </a:r>
            <a:r>
              <a:rPr b="0" i="1" lang="en-US" sz="2400" u="none" cap="none" strike="noStrike">
                <a:solidFill>
                  <a:schemeClr val="dk1"/>
                </a:solidFill>
                <a:latin typeface="Tahoma"/>
                <a:ea typeface="Tahoma"/>
                <a:cs typeface="Tahoma"/>
                <a:sym typeface="Tahoma"/>
              </a:rPr>
              <a:t>k</a:t>
            </a:r>
            <a:r>
              <a:rPr b="0" i="0" lang="en-US" sz="2400" u="none" cap="none" strike="noStrike">
                <a:solidFill>
                  <a:schemeClr val="dk1"/>
                </a:solidFill>
                <a:latin typeface="Tahoma"/>
                <a:ea typeface="Tahoma"/>
                <a:cs typeface="Tahoma"/>
                <a:sym typeface="Tahoma"/>
              </a:rPr>
              <a:t>++) </a:t>
            </a:r>
            <a:r>
              <a:rPr b="1" i="0" lang="en-US" sz="2400" u="none" cap="none" strike="noStrike">
                <a:solidFill>
                  <a:srgbClr val="F83F24"/>
                </a:solidFill>
                <a:latin typeface="Tahoma"/>
                <a:ea typeface="Tahoma"/>
                <a:cs typeface="Tahoma"/>
                <a:sym typeface="Tahoma"/>
              </a:rPr>
              <a:t>do begin</a:t>
            </a:r>
            <a:endParaRPr b="1" i="0" sz="2400" u="none" cap="none" strike="noStrike">
              <a:solidFill>
                <a:srgbClr val="F83F24"/>
              </a:solidFill>
              <a:latin typeface="Tahoma"/>
              <a:ea typeface="Tahoma"/>
              <a:cs typeface="Tahoma"/>
              <a:sym typeface="Tahoma"/>
            </a:endParaRPr>
          </a:p>
          <a:p>
            <a:pPr indent="-228600" lvl="2" marL="1143000" marR="0" rtl="0" algn="l">
              <a:lnSpc>
                <a:spcPct val="100000"/>
              </a:lnSpc>
              <a:spcBef>
                <a:spcPts val="0"/>
              </a:spcBef>
              <a:spcAft>
                <a:spcPts val="0"/>
              </a:spcAft>
              <a:buClr>
                <a:schemeClr val="folHlink"/>
              </a:buClr>
              <a:buSzPts val="1200"/>
              <a:buFont typeface="Noto Sans Symbols"/>
              <a:buNone/>
            </a:pPr>
            <a:r>
              <a:rPr b="0" i="0" lang="en-US" sz="2400" u="none" cap="none" strike="noStrike">
                <a:solidFill>
                  <a:schemeClr val="dk1"/>
                </a:solidFill>
                <a:latin typeface="Tahoma"/>
                <a:ea typeface="Tahoma"/>
                <a:cs typeface="Tahoma"/>
                <a:sym typeface="Tahoma"/>
              </a:rPr>
              <a:t>     </a:t>
            </a:r>
            <a:r>
              <a:rPr b="0" i="1" lang="en-US" sz="2400" u="none" cap="none" strike="noStrike">
                <a:solidFill>
                  <a:schemeClr val="dk1"/>
                </a:solidFill>
                <a:latin typeface="Tahoma"/>
                <a:ea typeface="Tahoma"/>
                <a:cs typeface="Tahoma"/>
                <a:sym typeface="Tahoma"/>
              </a:rPr>
              <a:t>C</a:t>
            </a:r>
            <a:r>
              <a:rPr b="0" baseline="-25000" i="1" lang="en-US" sz="2400" u="none" cap="none" strike="noStrike">
                <a:solidFill>
                  <a:schemeClr val="dk1"/>
                </a:solidFill>
                <a:latin typeface="Tahoma"/>
                <a:ea typeface="Tahoma"/>
                <a:cs typeface="Tahoma"/>
                <a:sym typeface="Tahoma"/>
              </a:rPr>
              <a:t>k+1</a:t>
            </a:r>
            <a:r>
              <a:rPr b="0" i="0" lang="en-US" sz="2400" u="none" cap="none" strike="noStrike">
                <a:solidFill>
                  <a:schemeClr val="dk1"/>
                </a:solidFill>
                <a:latin typeface="Tahoma"/>
                <a:ea typeface="Tahoma"/>
                <a:cs typeface="Tahoma"/>
                <a:sym typeface="Tahoma"/>
              </a:rPr>
              <a:t> = candidates generated from </a:t>
            </a:r>
            <a:r>
              <a:rPr b="0" i="1" lang="en-US" sz="2400" u="none" cap="none" strike="noStrike">
                <a:solidFill>
                  <a:schemeClr val="dk1"/>
                </a:solidFill>
                <a:latin typeface="Tahoma"/>
                <a:ea typeface="Tahoma"/>
                <a:cs typeface="Tahoma"/>
                <a:sym typeface="Tahoma"/>
              </a:rPr>
              <a:t>L</a:t>
            </a:r>
            <a:r>
              <a:rPr b="0" baseline="-25000" i="1" lang="en-US" sz="2400" u="none" cap="none" strike="noStrike">
                <a:solidFill>
                  <a:schemeClr val="dk1"/>
                </a:solidFill>
                <a:latin typeface="Tahoma"/>
                <a:ea typeface="Tahoma"/>
                <a:cs typeface="Tahoma"/>
                <a:sym typeface="Tahoma"/>
              </a:rPr>
              <a:t>k</a:t>
            </a:r>
            <a:r>
              <a:rPr baseline="-25000" lang="en-US"/>
              <a:t>  ;</a:t>
            </a:r>
            <a:endParaRPr baseline="-25000"/>
          </a:p>
          <a:p>
            <a:pPr indent="-228600" lvl="2" marL="1143000" marR="0" rtl="0" algn="l">
              <a:lnSpc>
                <a:spcPct val="100000"/>
              </a:lnSpc>
              <a:spcBef>
                <a:spcPts val="0"/>
              </a:spcBef>
              <a:spcAft>
                <a:spcPts val="0"/>
              </a:spcAft>
              <a:buClr>
                <a:schemeClr val="folHlink"/>
              </a:buClr>
              <a:buSzPts val="1200"/>
              <a:buFont typeface="Noto Sans Symbols"/>
              <a:buNone/>
            </a:pPr>
            <a:r>
              <a:rPr b="0" i="0" lang="en-US" sz="2400" u="none" cap="none" strike="noStrike">
                <a:solidFill>
                  <a:schemeClr val="dk1"/>
                </a:solidFill>
                <a:latin typeface="Tahoma"/>
                <a:ea typeface="Tahoma"/>
                <a:cs typeface="Tahoma"/>
                <a:sym typeface="Tahoma"/>
              </a:rPr>
              <a:t>    </a:t>
            </a:r>
            <a:r>
              <a:rPr b="1" i="0" lang="en-US" sz="2400" u="none" cap="none" strike="noStrike">
                <a:solidFill>
                  <a:srgbClr val="F83F24"/>
                </a:solidFill>
                <a:latin typeface="Tahoma"/>
                <a:ea typeface="Tahoma"/>
                <a:cs typeface="Tahoma"/>
                <a:sym typeface="Tahoma"/>
              </a:rPr>
              <a:t>for each</a:t>
            </a:r>
            <a:r>
              <a:rPr b="0" i="0" lang="en-US" sz="2400" u="none" cap="none" strike="noStrike">
                <a:solidFill>
                  <a:schemeClr val="dk1"/>
                </a:solidFill>
                <a:latin typeface="Tahoma"/>
                <a:ea typeface="Tahoma"/>
                <a:cs typeface="Tahoma"/>
                <a:sym typeface="Tahoma"/>
              </a:rPr>
              <a:t> transaction </a:t>
            </a:r>
            <a:r>
              <a:rPr b="0" i="1" lang="en-US" sz="2400" u="none" cap="none" strike="noStrike">
                <a:solidFill>
                  <a:schemeClr val="dk1"/>
                </a:solidFill>
                <a:latin typeface="Tahoma"/>
                <a:ea typeface="Tahoma"/>
                <a:cs typeface="Tahoma"/>
                <a:sym typeface="Tahoma"/>
              </a:rPr>
              <a:t>t</a:t>
            </a:r>
            <a:r>
              <a:rPr b="0" i="0" lang="en-US" sz="2400" u="none" cap="none" strike="noStrike">
                <a:solidFill>
                  <a:schemeClr val="dk1"/>
                </a:solidFill>
                <a:latin typeface="Tahoma"/>
                <a:ea typeface="Tahoma"/>
                <a:cs typeface="Tahoma"/>
                <a:sym typeface="Tahoma"/>
              </a:rPr>
              <a:t> in database do</a:t>
            </a:r>
            <a:endParaRPr b="0" i="0" sz="2400" u="none" cap="none" strike="noStrike">
              <a:solidFill>
                <a:schemeClr val="dk1"/>
              </a:solidFill>
              <a:latin typeface="Tahoma"/>
              <a:ea typeface="Tahoma"/>
              <a:cs typeface="Tahoma"/>
              <a:sym typeface="Tahoma"/>
            </a:endParaRPr>
          </a:p>
          <a:p>
            <a:pPr indent="-228600" lvl="3" marL="1600200" marR="0" rtl="0" algn="l">
              <a:lnSpc>
                <a:spcPct val="100000"/>
              </a:lnSpc>
              <a:spcBef>
                <a:spcPts val="0"/>
              </a:spcBef>
              <a:spcAft>
                <a:spcPts val="0"/>
              </a:spcAft>
              <a:buClr>
                <a:schemeClr val="accent2"/>
              </a:buClr>
              <a:buSzPts val="1100"/>
              <a:buFont typeface="Noto Sans Symbols"/>
              <a:buNone/>
            </a:pPr>
            <a:r>
              <a:rPr b="0" i="0" lang="en-US" sz="3200" u="none" cap="none" strike="noStrike">
                <a:solidFill>
                  <a:schemeClr val="dk1"/>
                </a:solidFill>
                <a:latin typeface="Tahoma"/>
                <a:ea typeface="Tahoma"/>
                <a:cs typeface="Tahoma"/>
                <a:sym typeface="Tahoma"/>
              </a:rPr>
              <a:t>       </a:t>
            </a:r>
            <a:r>
              <a:rPr b="0" i="0" lang="en-US" sz="2400" u="none" cap="none" strike="noStrike">
                <a:solidFill>
                  <a:schemeClr val="dk1"/>
                </a:solidFill>
                <a:latin typeface="Tahoma"/>
                <a:ea typeface="Tahoma"/>
                <a:cs typeface="Tahoma"/>
                <a:sym typeface="Tahoma"/>
              </a:rPr>
              <a:t>increment the count of all candidates in </a:t>
            </a:r>
            <a:r>
              <a:rPr b="0" i="1" lang="en-US" sz="2400" u="none" cap="none" strike="noStrike">
                <a:solidFill>
                  <a:schemeClr val="dk1"/>
                </a:solidFill>
                <a:latin typeface="Tahoma"/>
                <a:ea typeface="Tahoma"/>
                <a:cs typeface="Tahoma"/>
                <a:sym typeface="Tahoma"/>
              </a:rPr>
              <a:t>C</a:t>
            </a:r>
            <a:r>
              <a:rPr b="0" baseline="-25000" i="1" lang="en-US" sz="2400" u="none" cap="none" strike="noStrike">
                <a:solidFill>
                  <a:schemeClr val="dk1"/>
                </a:solidFill>
                <a:latin typeface="Tahoma"/>
                <a:ea typeface="Tahoma"/>
                <a:cs typeface="Tahoma"/>
                <a:sym typeface="Tahoma"/>
              </a:rPr>
              <a:t>k+1</a:t>
            </a:r>
            <a:r>
              <a:rPr b="0" i="0" lang="en-US" sz="2400" u="none" cap="none" strike="noStrike">
                <a:solidFill>
                  <a:schemeClr val="dk1"/>
                </a:solidFill>
                <a:latin typeface="Tahoma"/>
                <a:ea typeface="Tahoma"/>
                <a:cs typeface="Tahoma"/>
                <a:sym typeface="Tahoma"/>
              </a:rPr>
              <a:t>                               that are contained in </a:t>
            </a:r>
            <a:r>
              <a:rPr b="0" i="1" lang="en-US" sz="2400" u="none" cap="none" strike="noStrike">
                <a:solidFill>
                  <a:schemeClr val="dk1"/>
                </a:solidFill>
                <a:latin typeface="Tahoma"/>
                <a:ea typeface="Tahoma"/>
                <a:cs typeface="Tahoma"/>
                <a:sym typeface="Tahoma"/>
              </a:rPr>
              <a:t>t</a:t>
            </a:r>
            <a:endParaRPr b="0" i="0" sz="2400" u="none" cap="none" strike="noStrike">
              <a:solidFill>
                <a:schemeClr val="dk1"/>
              </a:solidFill>
              <a:latin typeface="Tahoma"/>
              <a:ea typeface="Tahoma"/>
              <a:cs typeface="Tahoma"/>
              <a:sym typeface="Tahoma"/>
            </a:endParaRPr>
          </a:p>
          <a:p>
            <a:pPr indent="-228600" lvl="2" marL="1143000" marR="0" rtl="0" algn="l">
              <a:lnSpc>
                <a:spcPct val="100000"/>
              </a:lnSpc>
              <a:spcBef>
                <a:spcPts val="0"/>
              </a:spcBef>
              <a:spcAft>
                <a:spcPts val="0"/>
              </a:spcAft>
              <a:buClr>
                <a:schemeClr val="folHlink"/>
              </a:buClr>
              <a:buSzPts val="1200"/>
              <a:buFont typeface="Noto Sans Symbols"/>
              <a:buNone/>
            </a:pPr>
            <a:r>
              <a:rPr b="0" i="0" lang="en-US" sz="2400" u="none" cap="none" strike="noStrike">
                <a:solidFill>
                  <a:schemeClr val="dk1"/>
                </a:solidFill>
                <a:latin typeface="Tahoma"/>
                <a:ea typeface="Tahoma"/>
                <a:cs typeface="Tahoma"/>
                <a:sym typeface="Tahoma"/>
              </a:rPr>
              <a:t>    </a:t>
            </a:r>
            <a:r>
              <a:rPr b="0" i="1" lang="en-US" sz="2400" u="none" cap="none" strike="noStrike">
                <a:solidFill>
                  <a:schemeClr val="dk1"/>
                </a:solidFill>
                <a:latin typeface="Tahoma"/>
                <a:ea typeface="Tahoma"/>
                <a:cs typeface="Tahoma"/>
                <a:sym typeface="Tahoma"/>
              </a:rPr>
              <a:t>L</a:t>
            </a:r>
            <a:r>
              <a:rPr b="0" baseline="-25000" i="1" lang="en-US" sz="2400" u="none" cap="none" strike="noStrike">
                <a:solidFill>
                  <a:schemeClr val="dk1"/>
                </a:solidFill>
                <a:latin typeface="Tahoma"/>
                <a:ea typeface="Tahoma"/>
                <a:cs typeface="Tahoma"/>
                <a:sym typeface="Tahoma"/>
              </a:rPr>
              <a:t>k+1</a:t>
            </a:r>
            <a:r>
              <a:rPr b="0" i="0" lang="en-US" sz="2400" u="none" cap="none" strike="noStrike">
                <a:solidFill>
                  <a:schemeClr val="dk1"/>
                </a:solidFill>
                <a:latin typeface="Tahoma"/>
                <a:ea typeface="Tahoma"/>
                <a:cs typeface="Tahoma"/>
                <a:sym typeface="Tahoma"/>
              </a:rPr>
              <a:t>  = candidates in </a:t>
            </a:r>
            <a:r>
              <a:rPr b="0" i="1" lang="en-US" sz="2400" u="none" cap="none" strike="noStrike">
                <a:solidFill>
                  <a:schemeClr val="dk1"/>
                </a:solidFill>
                <a:latin typeface="Tahoma"/>
                <a:ea typeface="Tahoma"/>
                <a:cs typeface="Tahoma"/>
                <a:sym typeface="Tahoma"/>
              </a:rPr>
              <a:t>C</a:t>
            </a:r>
            <a:r>
              <a:rPr b="0" baseline="-25000" i="1" lang="en-US" sz="2400" u="none" cap="none" strike="noStrike">
                <a:solidFill>
                  <a:schemeClr val="dk1"/>
                </a:solidFill>
                <a:latin typeface="Tahoma"/>
                <a:ea typeface="Tahoma"/>
                <a:cs typeface="Tahoma"/>
                <a:sym typeface="Tahoma"/>
              </a:rPr>
              <a:t>k+1</a:t>
            </a:r>
            <a:r>
              <a:rPr b="0" i="0" lang="en-US" sz="2400" u="none" cap="none" strike="noStrike">
                <a:solidFill>
                  <a:schemeClr val="dk1"/>
                </a:solidFill>
                <a:latin typeface="Tahoma"/>
                <a:ea typeface="Tahoma"/>
                <a:cs typeface="Tahoma"/>
                <a:sym typeface="Tahoma"/>
              </a:rPr>
              <a:t> with min_support</a:t>
            </a:r>
            <a:endParaRPr b="0" i="0" sz="2400" u="none" cap="none" strike="noStrike">
              <a:solidFill>
                <a:schemeClr val="dk1"/>
              </a:solidFill>
              <a:latin typeface="Tahoma"/>
              <a:ea typeface="Tahoma"/>
              <a:cs typeface="Tahoma"/>
              <a:sym typeface="Tahoma"/>
            </a:endParaRPr>
          </a:p>
          <a:p>
            <a:pPr indent="-228600" lvl="2" marL="1143000" marR="0" rtl="0" algn="l">
              <a:lnSpc>
                <a:spcPct val="100000"/>
              </a:lnSpc>
              <a:spcBef>
                <a:spcPts val="0"/>
              </a:spcBef>
              <a:spcAft>
                <a:spcPts val="0"/>
              </a:spcAft>
              <a:buClr>
                <a:schemeClr val="folHlink"/>
              </a:buClr>
              <a:buSzPts val="1200"/>
              <a:buFont typeface="Noto Sans Symbols"/>
              <a:buNone/>
            </a:pPr>
            <a:r>
              <a:rPr b="0" i="0" lang="en-US" sz="2400" u="none" cap="none" strike="noStrike">
                <a:solidFill>
                  <a:schemeClr val="dk1"/>
                </a:solidFill>
                <a:latin typeface="Tahoma"/>
                <a:ea typeface="Tahoma"/>
                <a:cs typeface="Tahoma"/>
                <a:sym typeface="Tahoma"/>
              </a:rPr>
              <a:t>   </a:t>
            </a:r>
            <a:r>
              <a:rPr b="1" i="0" lang="en-US" sz="2400" u="none" cap="none" strike="noStrike">
                <a:solidFill>
                  <a:srgbClr val="F83F24"/>
                </a:solidFill>
                <a:latin typeface="Tahoma"/>
                <a:ea typeface="Tahoma"/>
                <a:cs typeface="Tahoma"/>
                <a:sym typeface="Tahoma"/>
              </a:rPr>
              <a:t> end</a:t>
            </a:r>
            <a:endParaRPr b="0" i="0" sz="2400" u="none" cap="none" strike="noStrike">
              <a:solidFill>
                <a:schemeClr val="dk1"/>
              </a:solidFill>
              <a:latin typeface="Tahoma"/>
              <a:ea typeface="Tahoma"/>
              <a:cs typeface="Tahoma"/>
              <a:sym typeface="Tahoma"/>
            </a:endParaRPr>
          </a:p>
          <a:p>
            <a:pPr indent="-228600" lvl="2" marL="1143000" marR="0" rtl="0" algn="l">
              <a:lnSpc>
                <a:spcPct val="100000"/>
              </a:lnSpc>
              <a:spcBef>
                <a:spcPts val="0"/>
              </a:spcBef>
              <a:spcAft>
                <a:spcPts val="0"/>
              </a:spcAft>
              <a:buClr>
                <a:schemeClr val="folHlink"/>
              </a:buClr>
              <a:buSzPts val="1200"/>
              <a:buFont typeface="Noto Sans Symbols"/>
              <a:buNone/>
            </a:pPr>
            <a:r>
              <a:rPr b="1" i="0" lang="en-US" sz="2400" u="none" cap="none" strike="noStrike">
                <a:solidFill>
                  <a:srgbClr val="F83F24"/>
                </a:solidFill>
                <a:latin typeface="Tahoma"/>
                <a:ea typeface="Tahoma"/>
                <a:cs typeface="Tahoma"/>
                <a:sym typeface="Tahoma"/>
              </a:rPr>
              <a:t>return</a:t>
            </a:r>
            <a:r>
              <a:rPr b="0" i="0" lang="en-US" sz="2400" u="none" cap="none" strike="noStrike">
                <a:solidFill>
                  <a:schemeClr val="dk1"/>
                </a:solidFill>
                <a:latin typeface="Tahoma"/>
                <a:ea typeface="Tahoma"/>
                <a:cs typeface="Tahoma"/>
                <a:sym typeface="Tahoma"/>
              </a:rPr>
              <a:t> ∪</a:t>
            </a:r>
            <a:r>
              <a:rPr b="0" baseline="-25000" i="1" lang="en-US" sz="2400" u="none" cap="none" strike="noStrike">
                <a:solidFill>
                  <a:schemeClr val="dk1"/>
                </a:solidFill>
                <a:latin typeface="Tahoma"/>
                <a:ea typeface="Tahoma"/>
                <a:cs typeface="Tahoma"/>
                <a:sym typeface="Tahoma"/>
              </a:rPr>
              <a:t>k</a:t>
            </a:r>
            <a:r>
              <a:rPr b="0" i="0" lang="en-US" sz="2400" u="none" cap="none" strike="noStrike">
                <a:solidFill>
                  <a:schemeClr val="dk1"/>
                </a:solidFill>
                <a:latin typeface="Tahoma"/>
                <a:ea typeface="Tahoma"/>
                <a:cs typeface="Tahoma"/>
                <a:sym typeface="Tahoma"/>
              </a:rPr>
              <a:t> </a:t>
            </a:r>
            <a:r>
              <a:rPr b="0" i="1" lang="en-US" sz="2400" u="none" cap="none" strike="noStrike">
                <a:solidFill>
                  <a:schemeClr val="dk1"/>
                </a:solidFill>
                <a:latin typeface="Tahoma"/>
                <a:ea typeface="Tahoma"/>
                <a:cs typeface="Tahoma"/>
                <a:sym typeface="Tahoma"/>
              </a:rPr>
              <a:t>L</a:t>
            </a:r>
            <a:r>
              <a:rPr b="0" baseline="-25000" i="1" lang="en-US" sz="2400" u="none" cap="none" strike="noStrike">
                <a:solidFill>
                  <a:schemeClr val="dk1"/>
                </a:solidFill>
                <a:latin typeface="Tahoma"/>
                <a:ea typeface="Tahoma"/>
                <a:cs typeface="Tahoma"/>
                <a:sym typeface="Tahoma"/>
              </a:rPr>
              <a:t>k  </a:t>
            </a:r>
            <a:r>
              <a:rPr b="0" i="0" lang="en-US" sz="2400" u="none" cap="none" strike="noStrike">
                <a:solidFill>
                  <a:schemeClr val="dk1"/>
                </a:solidFill>
                <a:latin typeface="Tahoma"/>
                <a:ea typeface="Tahoma"/>
                <a:cs typeface="Tahoma"/>
                <a:sym typeface="Tahoma"/>
              </a:rPr>
              <a:t>;</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4" name="Google Shape;114;p1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15" name="Google Shape;115;p16"/>
          <p:cNvSpPr txBox="1"/>
          <p:nvPr>
            <p:ph type="title"/>
          </p:nvPr>
        </p:nvSpPr>
        <p:spPr>
          <a:xfrm>
            <a:off x="-105747" y="304800"/>
            <a:ext cx="8944947" cy="6858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Tahoma"/>
              <a:buNone/>
            </a:pPr>
            <a:r>
              <a:rPr b="0" i="0" lang="en-US" sz="3200" u="none" cap="none" strike="noStrike">
                <a:solidFill>
                  <a:schemeClr val="dk2"/>
                </a:solidFill>
                <a:latin typeface="Tahoma"/>
                <a:ea typeface="Tahoma"/>
                <a:cs typeface="Tahoma"/>
                <a:sym typeface="Tahoma"/>
              </a:rPr>
              <a:t>Frequent Itemset Mining:Market Basket Analysis</a:t>
            </a:r>
            <a:endParaRPr sz="1800"/>
          </a:p>
        </p:txBody>
      </p:sp>
      <p:pic>
        <p:nvPicPr>
          <p:cNvPr id="116" name="Google Shape;116;p16"/>
          <p:cNvPicPr preferRelativeResize="0"/>
          <p:nvPr/>
        </p:nvPicPr>
        <p:blipFill rotWithShape="1">
          <a:blip r:embed="rId3">
            <a:alphaModFix/>
          </a:blip>
          <a:srcRect b="0" l="0" r="0" t="0"/>
          <a:stretch/>
        </p:blipFill>
        <p:spPr>
          <a:xfrm>
            <a:off x="415225" y="2445900"/>
            <a:ext cx="4768425" cy="3032250"/>
          </a:xfrm>
          <a:prstGeom prst="rect">
            <a:avLst/>
          </a:prstGeom>
          <a:noFill/>
          <a:ln>
            <a:noFill/>
          </a:ln>
        </p:spPr>
      </p:pic>
      <p:sp>
        <p:nvSpPr>
          <p:cNvPr id="117" name="Google Shape;117;p16"/>
          <p:cNvSpPr txBox="1"/>
          <p:nvPr/>
        </p:nvSpPr>
        <p:spPr>
          <a:xfrm>
            <a:off x="0" y="1291516"/>
            <a:ext cx="9249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ahoma"/>
                <a:ea typeface="Tahoma"/>
                <a:cs typeface="Tahoma"/>
                <a:sym typeface="Tahoma"/>
              </a:rPr>
              <a:t>Frequent itemset mining leads to the discovery of associations and correlations among items in large transactional or relational data sets.</a:t>
            </a:r>
            <a:endParaRPr b="0" i="0" sz="1400" u="none" cap="none" strike="noStrike">
              <a:solidFill>
                <a:srgbClr val="000000"/>
              </a:solidFill>
              <a:latin typeface="Arial"/>
              <a:ea typeface="Arial"/>
              <a:cs typeface="Arial"/>
              <a:sym typeface="Arial"/>
            </a:endParaRPr>
          </a:p>
        </p:txBody>
      </p:sp>
      <p:sp>
        <p:nvSpPr>
          <p:cNvPr id="118" name="Google Shape;118;p16"/>
          <p:cNvSpPr txBox="1"/>
          <p:nvPr/>
        </p:nvSpPr>
        <p:spPr>
          <a:xfrm>
            <a:off x="982475" y="5590400"/>
            <a:ext cx="7932900" cy="3459900"/>
          </a:xfrm>
          <a:prstGeom prst="rect">
            <a:avLst/>
          </a:prstGeom>
          <a:noFill/>
          <a:ln>
            <a:noFill/>
          </a:ln>
        </p:spPr>
        <p:txBody>
          <a:bodyPr anchorCtr="0" anchor="t" bIns="91425" lIns="91425" spcFirstLastPara="1" rIns="91425" wrap="square" tIns="91425">
            <a:normAutofit/>
          </a:bodyPr>
          <a:lstStyle/>
          <a:p>
            <a:pPr indent="0" lvl="0" marL="0" marR="0" rtl="0" algn="l">
              <a:lnSpc>
                <a:spcPct val="80000"/>
              </a:lnSpc>
              <a:spcBef>
                <a:spcPts val="0"/>
              </a:spcBef>
              <a:spcAft>
                <a:spcPts val="0"/>
              </a:spcAft>
              <a:buClr>
                <a:srgbClr val="000000"/>
              </a:buClr>
              <a:buSzPts val="2000"/>
              <a:buFont typeface="Arial"/>
              <a:buNone/>
            </a:pPr>
            <a:r>
              <a:rPr b="0" i="0" lang="en-US" sz="1800" u="none" cap="none" strike="noStrike">
                <a:solidFill>
                  <a:srgbClr val="000000"/>
                </a:solidFill>
                <a:latin typeface="Tahoma"/>
                <a:ea typeface="Tahoma"/>
                <a:cs typeface="Tahoma"/>
                <a:sym typeface="Tahoma"/>
              </a:rPr>
              <a:t>The results of MBA can be used :</a:t>
            </a:r>
            <a:endParaRPr b="0" i="0" sz="1800" u="none" cap="none" strike="noStrike">
              <a:solidFill>
                <a:srgbClr val="000000"/>
              </a:solidFill>
              <a:latin typeface="Arial"/>
              <a:ea typeface="Arial"/>
              <a:cs typeface="Arial"/>
              <a:sym typeface="Arial"/>
            </a:endParaRPr>
          </a:p>
          <a:p>
            <a:pPr indent="-330200" lvl="0" marL="342900" marR="0" rtl="0" algn="l">
              <a:lnSpc>
                <a:spcPct val="80000"/>
              </a:lnSpc>
              <a:spcBef>
                <a:spcPts val="0"/>
              </a:spcBef>
              <a:spcAft>
                <a:spcPts val="0"/>
              </a:spcAft>
              <a:buClr>
                <a:srgbClr val="000000"/>
              </a:buClr>
              <a:buSzPts val="1800"/>
              <a:buFont typeface="Arial"/>
              <a:buChar char="•"/>
            </a:pPr>
            <a:r>
              <a:rPr b="0" i="0" lang="en-US" sz="1800" u="none" cap="none" strike="noStrike">
                <a:solidFill>
                  <a:srgbClr val="000000"/>
                </a:solidFill>
                <a:latin typeface="Tahoma"/>
                <a:ea typeface="Tahoma"/>
                <a:cs typeface="Tahoma"/>
                <a:sym typeface="Tahoma"/>
              </a:rPr>
              <a:t>To plan Marketing strategies.</a:t>
            </a:r>
            <a:endParaRPr b="0" i="0" sz="1800" u="none" cap="none" strike="noStrike">
              <a:solidFill>
                <a:srgbClr val="000000"/>
              </a:solidFill>
              <a:latin typeface="Arial"/>
              <a:ea typeface="Arial"/>
              <a:cs typeface="Arial"/>
              <a:sym typeface="Arial"/>
            </a:endParaRPr>
          </a:p>
          <a:p>
            <a:pPr indent="-330200" lvl="0" marL="342900" marR="0" rtl="0" algn="l">
              <a:lnSpc>
                <a:spcPct val="80000"/>
              </a:lnSpc>
              <a:spcBef>
                <a:spcPts val="0"/>
              </a:spcBef>
              <a:spcAft>
                <a:spcPts val="0"/>
              </a:spcAft>
              <a:buClr>
                <a:srgbClr val="000000"/>
              </a:buClr>
              <a:buSzPts val="1800"/>
              <a:buFont typeface="Arial"/>
              <a:buChar char="•"/>
            </a:pPr>
            <a:r>
              <a:rPr b="0" i="0" lang="en-US" sz="1800" u="none" cap="none" strike="noStrike">
                <a:solidFill>
                  <a:srgbClr val="000000"/>
                </a:solidFill>
                <a:latin typeface="Tahoma"/>
                <a:ea typeface="Tahoma"/>
                <a:cs typeface="Tahoma"/>
                <a:sym typeface="Tahoma"/>
              </a:rPr>
              <a:t>To plan Advertising strategies.</a:t>
            </a:r>
            <a:endParaRPr b="0" i="0" sz="1800" u="none" cap="none" strike="noStrike">
              <a:solidFill>
                <a:srgbClr val="000000"/>
              </a:solidFill>
              <a:latin typeface="Arial"/>
              <a:ea typeface="Arial"/>
              <a:cs typeface="Arial"/>
              <a:sym typeface="Arial"/>
            </a:endParaRPr>
          </a:p>
          <a:p>
            <a:pPr indent="-330200" lvl="0" marL="342900" marR="0" rtl="0" algn="l">
              <a:lnSpc>
                <a:spcPct val="80000"/>
              </a:lnSpc>
              <a:spcBef>
                <a:spcPts val="0"/>
              </a:spcBef>
              <a:spcAft>
                <a:spcPts val="0"/>
              </a:spcAft>
              <a:buClr>
                <a:srgbClr val="000000"/>
              </a:buClr>
              <a:buSzPts val="1800"/>
              <a:buFont typeface="Arial"/>
              <a:buChar char="•"/>
            </a:pPr>
            <a:r>
              <a:rPr b="0" i="0" lang="en-US" sz="1800" u="none" cap="none" strike="noStrike">
                <a:solidFill>
                  <a:srgbClr val="000000"/>
                </a:solidFill>
                <a:latin typeface="Tahoma"/>
                <a:ea typeface="Tahoma"/>
                <a:cs typeface="Tahoma"/>
                <a:sym typeface="Tahoma"/>
              </a:rPr>
              <a:t>To develop new designs (e.g Store layout designs)</a:t>
            </a:r>
            <a:endParaRPr b="0" i="0" sz="1800" u="none" cap="none" strike="noStrike">
              <a:solidFill>
                <a:srgbClr val="000000"/>
              </a:solidFill>
              <a:latin typeface="Arial"/>
              <a:ea typeface="Arial"/>
              <a:cs typeface="Arial"/>
              <a:sym typeface="Arial"/>
            </a:endParaRPr>
          </a:p>
          <a:p>
            <a:pPr indent="-330200" lvl="0" marL="342900" marR="0" rtl="0" algn="l">
              <a:lnSpc>
                <a:spcPct val="80000"/>
              </a:lnSpc>
              <a:spcBef>
                <a:spcPts val="0"/>
              </a:spcBef>
              <a:spcAft>
                <a:spcPts val="0"/>
              </a:spcAft>
              <a:buClr>
                <a:srgbClr val="000000"/>
              </a:buClr>
              <a:buSzPts val="1800"/>
              <a:buFont typeface="Arial"/>
              <a:buChar char="•"/>
            </a:pPr>
            <a:r>
              <a:rPr b="0" i="0" lang="en-US" sz="1800" u="none" cap="none" strike="noStrike">
                <a:solidFill>
                  <a:srgbClr val="000000"/>
                </a:solidFill>
                <a:latin typeface="Tahoma"/>
                <a:ea typeface="Tahoma"/>
                <a:cs typeface="Tahoma"/>
                <a:sym typeface="Tahoma"/>
              </a:rPr>
              <a:t>It help retailers  to plan which items to put on sale at reduced prices. </a:t>
            </a:r>
            <a:endParaRPr b="0" i="0" sz="1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1800"/>
              <a:buFont typeface="Arial"/>
              <a:buNone/>
            </a:pPr>
            <a:r>
              <a:t/>
            </a:r>
            <a:endParaRPr b="0" i="0" sz="1800" u="none" cap="none" strike="noStrike">
              <a:solidFill>
                <a:srgbClr val="000000"/>
              </a:solidFill>
              <a:latin typeface="Tahoma"/>
              <a:ea typeface="Tahoma"/>
              <a:cs typeface="Tahoma"/>
              <a:sym typeface="Tahoma"/>
            </a:endParaRPr>
          </a:p>
        </p:txBody>
      </p:sp>
      <p:sp>
        <p:nvSpPr>
          <p:cNvPr id="119" name="Google Shape;119;p16"/>
          <p:cNvSpPr txBox="1"/>
          <p:nvPr/>
        </p:nvSpPr>
        <p:spPr>
          <a:xfrm>
            <a:off x="5098800" y="2552925"/>
            <a:ext cx="41811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ahoma"/>
                <a:ea typeface="Tahoma"/>
                <a:cs typeface="Tahoma"/>
                <a:sym typeface="Tahoma"/>
              </a:rPr>
              <a:t>MBA is the process of </a:t>
            </a:r>
            <a:r>
              <a:rPr b="0" i="0" lang="en-US" sz="1800" u="none" cap="none" strike="noStrike">
                <a:solidFill>
                  <a:srgbClr val="FF0000"/>
                </a:solidFill>
                <a:latin typeface="Tahoma"/>
                <a:ea typeface="Tahoma"/>
                <a:cs typeface="Tahoma"/>
                <a:sym typeface="Tahoma"/>
              </a:rPr>
              <a:t>analyzing the </a:t>
            </a:r>
            <a:r>
              <a:rPr b="1" i="0" lang="en-US" sz="1800" u="none" cap="none" strike="noStrike">
                <a:solidFill>
                  <a:srgbClr val="FF0000"/>
                </a:solidFill>
                <a:latin typeface="Tahoma"/>
                <a:ea typeface="Tahoma"/>
                <a:cs typeface="Tahoma"/>
                <a:sym typeface="Tahoma"/>
              </a:rPr>
              <a:t>buying habits of customers </a:t>
            </a:r>
            <a:r>
              <a:rPr b="0" i="0" lang="en-US" sz="1800" u="none" cap="none" strike="noStrike">
                <a:solidFill>
                  <a:srgbClr val="FF0000"/>
                </a:solidFill>
                <a:latin typeface="Tahoma"/>
                <a:ea typeface="Tahoma"/>
                <a:cs typeface="Tahoma"/>
                <a:sym typeface="Tahoma"/>
              </a:rPr>
              <a:t>by finding the associations between the different items </a:t>
            </a:r>
            <a:r>
              <a:rPr b="0" i="0" lang="en-US" sz="1800" u="none" cap="none" strike="noStrike">
                <a:solidFill>
                  <a:srgbClr val="000000"/>
                </a:solidFill>
                <a:latin typeface="Tahoma"/>
                <a:ea typeface="Tahoma"/>
                <a:cs typeface="Tahoma"/>
                <a:sym typeface="Tahoma"/>
              </a:rPr>
              <a:t>that the customers place in their basket.</a:t>
            </a:r>
            <a:endParaRPr b="0" i="0" sz="1800" u="none" cap="none" strike="noStrike">
              <a:solidFill>
                <a:srgbClr val="000000"/>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365" name="Google Shape;365;p43"/>
          <p:cNvSpPr txBox="1"/>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Data Mining: Concepts and Techniques</a:t>
            </a:r>
            <a:endParaRPr b="0" i="0" sz="1400" u="none" cap="none" strike="noStrike">
              <a:solidFill>
                <a:srgbClr val="000000"/>
              </a:solidFill>
              <a:latin typeface="Arial"/>
              <a:ea typeface="Arial"/>
              <a:cs typeface="Arial"/>
              <a:sym typeface="Arial"/>
            </a:endParaRPr>
          </a:p>
        </p:txBody>
      </p:sp>
      <p:sp>
        <p:nvSpPr>
          <p:cNvPr id="366" name="Google Shape;366;p4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67" name="Google Shape;367;p43"/>
          <p:cNvSpPr txBox="1"/>
          <p:nvPr>
            <p:ph type="title"/>
          </p:nvPr>
        </p:nvSpPr>
        <p:spPr>
          <a:xfrm>
            <a:off x="838200" y="304800"/>
            <a:ext cx="7793037" cy="6096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Tahoma"/>
              <a:buNone/>
            </a:pPr>
            <a:r>
              <a:rPr b="0" i="0" lang="en-US" sz="3200" u="none" cap="none" strike="noStrike">
                <a:solidFill>
                  <a:schemeClr val="dk2"/>
                </a:solidFill>
                <a:latin typeface="Tahoma"/>
                <a:ea typeface="Tahoma"/>
                <a:cs typeface="Tahoma"/>
                <a:sym typeface="Tahoma"/>
              </a:rPr>
              <a:t>The Apriori Algorithm—An Example </a:t>
            </a:r>
            <a:endParaRPr b="0" i="0" sz="3200" u="none" cap="none" strike="noStrike">
              <a:solidFill>
                <a:schemeClr val="dk2"/>
              </a:solidFill>
              <a:latin typeface="Tahoma"/>
              <a:ea typeface="Tahoma"/>
              <a:cs typeface="Tahoma"/>
              <a:sym typeface="Tahoma"/>
            </a:endParaRPr>
          </a:p>
        </p:txBody>
      </p:sp>
      <p:sp>
        <p:nvSpPr>
          <p:cNvPr id="368" name="Google Shape;368;p43"/>
          <p:cNvSpPr txBox="1"/>
          <p:nvPr/>
        </p:nvSpPr>
        <p:spPr>
          <a:xfrm>
            <a:off x="0" y="1371600"/>
            <a:ext cx="1985962"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Database TDB</a:t>
            </a:r>
            <a:endParaRPr b="0" i="0" sz="1400" u="none" cap="none" strike="noStrike">
              <a:solidFill>
                <a:srgbClr val="000000"/>
              </a:solidFill>
              <a:latin typeface="Arial"/>
              <a:ea typeface="Arial"/>
              <a:cs typeface="Arial"/>
              <a:sym typeface="Arial"/>
            </a:endParaRPr>
          </a:p>
        </p:txBody>
      </p:sp>
      <p:sp>
        <p:nvSpPr>
          <p:cNvPr id="369" name="Google Shape;369;p43"/>
          <p:cNvSpPr txBox="1"/>
          <p:nvPr/>
        </p:nvSpPr>
        <p:spPr>
          <a:xfrm>
            <a:off x="2176462" y="2273300"/>
            <a:ext cx="1090612"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1</a:t>
            </a:r>
            <a:r>
              <a:rPr b="0" baseline="30000" i="0" lang="en-US" sz="2400" u="none" cap="none" strike="noStrike">
                <a:solidFill>
                  <a:schemeClr val="dk1"/>
                </a:solidFill>
                <a:latin typeface="Times New Roman"/>
                <a:ea typeface="Times New Roman"/>
                <a:cs typeface="Times New Roman"/>
                <a:sym typeface="Times New Roman"/>
              </a:rPr>
              <a:t>st</a:t>
            </a:r>
            <a:r>
              <a:rPr b="0" i="0" lang="en-US" sz="2400" u="none" cap="none" strike="noStrike">
                <a:solidFill>
                  <a:schemeClr val="dk1"/>
                </a:solidFill>
                <a:latin typeface="Times New Roman"/>
                <a:ea typeface="Times New Roman"/>
                <a:cs typeface="Times New Roman"/>
                <a:sym typeface="Times New Roman"/>
              </a:rPr>
              <a:t> scan</a:t>
            </a:r>
            <a:endParaRPr b="0" i="0" sz="1400" u="none" cap="none" strike="noStrike">
              <a:solidFill>
                <a:srgbClr val="000000"/>
              </a:solidFill>
              <a:latin typeface="Arial"/>
              <a:ea typeface="Arial"/>
              <a:cs typeface="Arial"/>
              <a:sym typeface="Arial"/>
            </a:endParaRPr>
          </a:p>
        </p:txBody>
      </p:sp>
      <p:cxnSp>
        <p:nvCxnSpPr>
          <p:cNvPr id="370" name="Google Shape;370;p43"/>
          <p:cNvCxnSpPr/>
          <p:nvPr/>
        </p:nvCxnSpPr>
        <p:spPr>
          <a:xfrm>
            <a:off x="2297112" y="2719387"/>
            <a:ext cx="831850" cy="0"/>
          </a:xfrm>
          <a:prstGeom prst="straightConnector1">
            <a:avLst/>
          </a:prstGeom>
          <a:noFill/>
          <a:ln cap="flat" cmpd="sng" w="9525">
            <a:solidFill>
              <a:srgbClr val="000000"/>
            </a:solidFill>
            <a:prstDash val="solid"/>
            <a:miter lim="8000"/>
            <a:headEnd len="sm" w="sm" type="none"/>
            <a:tailEnd len="med" w="med" type="triangle"/>
          </a:ln>
        </p:spPr>
      </p:cxnSp>
      <p:sp>
        <p:nvSpPr>
          <p:cNvPr id="371" name="Google Shape;371;p43"/>
          <p:cNvSpPr txBox="1"/>
          <p:nvPr/>
        </p:nvSpPr>
        <p:spPr>
          <a:xfrm>
            <a:off x="2759075" y="1720850"/>
            <a:ext cx="488950"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C</a:t>
            </a:r>
            <a:r>
              <a:rPr b="0" baseline="-25000" i="1" lang="en-US" sz="2400" u="none" cap="none" strike="noStrike">
                <a:solidFill>
                  <a:schemeClr val="dk1"/>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372" name="Google Shape;372;p43"/>
          <p:cNvSpPr txBox="1"/>
          <p:nvPr/>
        </p:nvSpPr>
        <p:spPr>
          <a:xfrm>
            <a:off x="5346700" y="1563687"/>
            <a:ext cx="455612"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L</a:t>
            </a:r>
            <a:r>
              <a:rPr b="0" baseline="-25000" i="1" lang="en-US" sz="2400" u="none" cap="none" strike="noStrike">
                <a:solidFill>
                  <a:schemeClr val="dk1"/>
                </a:solidFill>
                <a:latin typeface="Times New Roman"/>
                <a:ea typeface="Times New Roman"/>
                <a:cs typeface="Times New Roman"/>
                <a:sym typeface="Times New Roman"/>
              </a:rPr>
              <a:t>1</a:t>
            </a:r>
            <a:endParaRPr b="0" i="0" sz="1400" u="none" cap="none" strike="noStrike">
              <a:solidFill>
                <a:srgbClr val="000000"/>
              </a:solidFill>
              <a:latin typeface="Arial"/>
              <a:ea typeface="Arial"/>
              <a:cs typeface="Arial"/>
              <a:sym typeface="Arial"/>
            </a:endParaRPr>
          </a:p>
        </p:txBody>
      </p:sp>
      <p:sp>
        <p:nvSpPr>
          <p:cNvPr id="373" name="Google Shape;373;p43"/>
          <p:cNvSpPr txBox="1"/>
          <p:nvPr/>
        </p:nvSpPr>
        <p:spPr>
          <a:xfrm>
            <a:off x="301625" y="3729037"/>
            <a:ext cx="455612"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L</a:t>
            </a:r>
            <a:r>
              <a:rPr b="0" baseline="-25000" i="1" lang="en-US" sz="2400" u="none" cap="none" strike="noStrike">
                <a:solidFill>
                  <a:schemeClr val="dk1"/>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374" name="Google Shape;374;p43"/>
          <p:cNvSpPr txBox="1"/>
          <p:nvPr/>
        </p:nvSpPr>
        <p:spPr>
          <a:xfrm>
            <a:off x="2728912" y="3332162"/>
            <a:ext cx="488950"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C</a:t>
            </a:r>
            <a:r>
              <a:rPr b="0" baseline="-25000" i="1" lang="en-US" sz="2400" u="none" cap="none" strike="noStrike">
                <a:solidFill>
                  <a:schemeClr val="dk1"/>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sp>
        <p:nvSpPr>
          <p:cNvPr id="375" name="Google Shape;375;p43"/>
          <p:cNvSpPr txBox="1"/>
          <p:nvPr/>
        </p:nvSpPr>
        <p:spPr>
          <a:xfrm>
            <a:off x="6016625" y="3382962"/>
            <a:ext cx="488950"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C</a:t>
            </a:r>
            <a:r>
              <a:rPr b="0" baseline="-25000" i="1" lang="en-US" sz="2400" u="none" cap="none" strike="noStrike">
                <a:solidFill>
                  <a:schemeClr val="dk1"/>
                </a:solidFill>
                <a:latin typeface="Times New Roman"/>
                <a:ea typeface="Times New Roman"/>
                <a:cs typeface="Times New Roman"/>
                <a:sym typeface="Times New Roman"/>
              </a:rPr>
              <a:t>2</a:t>
            </a:r>
            <a:endParaRPr b="0" i="0" sz="1400" u="none" cap="none" strike="noStrike">
              <a:solidFill>
                <a:srgbClr val="000000"/>
              </a:solidFill>
              <a:latin typeface="Arial"/>
              <a:ea typeface="Arial"/>
              <a:cs typeface="Arial"/>
              <a:sym typeface="Arial"/>
            </a:endParaRPr>
          </a:p>
        </p:txBody>
      </p:sp>
      <p:cxnSp>
        <p:nvCxnSpPr>
          <p:cNvPr id="376" name="Google Shape;376;p43"/>
          <p:cNvCxnSpPr/>
          <p:nvPr/>
        </p:nvCxnSpPr>
        <p:spPr>
          <a:xfrm rot="10800000">
            <a:off x="5127625" y="4252912"/>
            <a:ext cx="1120775" cy="0"/>
          </a:xfrm>
          <a:prstGeom prst="straightConnector1">
            <a:avLst/>
          </a:prstGeom>
          <a:noFill/>
          <a:ln cap="flat" cmpd="sng" w="9525">
            <a:solidFill>
              <a:srgbClr val="000000"/>
            </a:solidFill>
            <a:prstDash val="solid"/>
            <a:miter lim="8000"/>
            <a:headEnd len="sm" w="sm" type="none"/>
            <a:tailEnd len="med" w="med" type="triangle"/>
          </a:ln>
        </p:spPr>
      </p:cxnSp>
      <p:sp>
        <p:nvSpPr>
          <p:cNvPr id="377" name="Google Shape;377;p43"/>
          <p:cNvSpPr txBox="1"/>
          <p:nvPr/>
        </p:nvSpPr>
        <p:spPr>
          <a:xfrm>
            <a:off x="5108575" y="3751262"/>
            <a:ext cx="1157287"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2</a:t>
            </a:r>
            <a:r>
              <a:rPr b="0" baseline="30000" i="0" lang="en-US" sz="2400" u="none" cap="none" strike="noStrike">
                <a:solidFill>
                  <a:schemeClr val="dk1"/>
                </a:solidFill>
                <a:latin typeface="Times New Roman"/>
                <a:ea typeface="Times New Roman"/>
                <a:cs typeface="Times New Roman"/>
                <a:sym typeface="Times New Roman"/>
              </a:rPr>
              <a:t>nd</a:t>
            </a:r>
            <a:r>
              <a:rPr b="0" i="0" lang="en-US" sz="2400" u="none" cap="none" strike="noStrike">
                <a:solidFill>
                  <a:schemeClr val="dk1"/>
                </a:solidFill>
                <a:latin typeface="Times New Roman"/>
                <a:ea typeface="Times New Roman"/>
                <a:cs typeface="Times New Roman"/>
                <a:sym typeface="Times New Roman"/>
              </a:rPr>
              <a:t> scan</a:t>
            </a:r>
            <a:endParaRPr b="0" i="0" sz="1400" u="none" cap="none" strike="noStrike">
              <a:solidFill>
                <a:srgbClr val="000000"/>
              </a:solidFill>
              <a:latin typeface="Arial"/>
              <a:ea typeface="Arial"/>
              <a:cs typeface="Arial"/>
              <a:sym typeface="Arial"/>
            </a:endParaRPr>
          </a:p>
        </p:txBody>
      </p:sp>
      <p:sp>
        <p:nvSpPr>
          <p:cNvPr id="378" name="Google Shape;378;p43"/>
          <p:cNvSpPr/>
          <p:nvPr/>
        </p:nvSpPr>
        <p:spPr>
          <a:xfrm>
            <a:off x="7861300" y="3070225"/>
            <a:ext cx="627062" cy="855662"/>
          </a:xfrm>
          <a:prstGeom prst="curvedLeftArrow">
            <a:avLst>
              <a:gd fmla="val 25000" name="adj1"/>
              <a:gd fmla="val 50000" name="adj2"/>
              <a:gd fmla="val 25000" name="adj3"/>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379" name="Google Shape;379;p43"/>
          <p:cNvCxnSpPr/>
          <p:nvPr/>
        </p:nvCxnSpPr>
        <p:spPr>
          <a:xfrm>
            <a:off x="2535237" y="6299200"/>
            <a:ext cx="1692275" cy="0"/>
          </a:xfrm>
          <a:prstGeom prst="straightConnector1">
            <a:avLst/>
          </a:prstGeom>
          <a:noFill/>
          <a:ln cap="flat" cmpd="sng" w="9525">
            <a:solidFill>
              <a:srgbClr val="000000"/>
            </a:solidFill>
            <a:prstDash val="solid"/>
            <a:miter lim="8000"/>
            <a:headEnd len="sm" w="sm" type="none"/>
            <a:tailEnd len="med" w="med" type="triangle"/>
          </a:ln>
        </p:spPr>
      </p:cxnSp>
      <p:sp>
        <p:nvSpPr>
          <p:cNvPr id="380" name="Google Shape;380;p43"/>
          <p:cNvSpPr txBox="1"/>
          <p:nvPr/>
        </p:nvSpPr>
        <p:spPr>
          <a:xfrm>
            <a:off x="698500" y="5802312"/>
            <a:ext cx="488950"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C</a:t>
            </a:r>
            <a:r>
              <a:rPr b="0" baseline="-25000" i="1" lang="en-US" sz="2400" u="none" cap="none" strike="noStrike">
                <a:solidFill>
                  <a:schemeClr val="dk1"/>
                </a:solidFill>
                <a:latin typeface="Times New Roman"/>
                <a:ea typeface="Times New Roman"/>
                <a:cs typeface="Times New Roman"/>
                <a:sym typeface="Times New Roman"/>
              </a:rPr>
              <a:t>3</a:t>
            </a:r>
            <a:endParaRPr b="0" i="0" sz="1400" u="none" cap="none" strike="noStrike">
              <a:solidFill>
                <a:srgbClr val="000000"/>
              </a:solidFill>
              <a:latin typeface="Arial"/>
              <a:ea typeface="Arial"/>
              <a:cs typeface="Arial"/>
              <a:sym typeface="Arial"/>
            </a:endParaRPr>
          </a:p>
        </p:txBody>
      </p:sp>
      <p:sp>
        <p:nvSpPr>
          <p:cNvPr id="381" name="Google Shape;381;p43"/>
          <p:cNvSpPr txBox="1"/>
          <p:nvPr/>
        </p:nvSpPr>
        <p:spPr>
          <a:xfrm>
            <a:off x="4114800" y="5791200"/>
            <a:ext cx="455612"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1" lang="en-US" sz="2400" u="none" cap="none" strike="noStrike">
                <a:solidFill>
                  <a:schemeClr val="dk1"/>
                </a:solidFill>
                <a:latin typeface="Times New Roman"/>
                <a:ea typeface="Times New Roman"/>
                <a:cs typeface="Times New Roman"/>
                <a:sym typeface="Times New Roman"/>
              </a:rPr>
              <a:t>L</a:t>
            </a:r>
            <a:r>
              <a:rPr b="0" baseline="-25000" i="1" lang="en-US" sz="2400" u="none" cap="none" strike="noStrike">
                <a:solidFill>
                  <a:schemeClr val="dk1"/>
                </a:solidFill>
                <a:latin typeface="Times New Roman"/>
                <a:ea typeface="Times New Roman"/>
                <a:cs typeface="Times New Roman"/>
                <a:sym typeface="Times New Roman"/>
              </a:rPr>
              <a:t>3</a:t>
            </a:r>
            <a:endParaRPr b="0" i="0" sz="1400" u="none" cap="none" strike="noStrike">
              <a:solidFill>
                <a:srgbClr val="000000"/>
              </a:solidFill>
              <a:latin typeface="Arial"/>
              <a:ea typeface="Arial"/>
              <a:cs typeface="Arial"/>
              <a:sym typeface="Arial"/>
            </a:endParaRPr>
          </a:p>
        </p:txBody>
      </p:sp>
      <p:sp>
        <p:nvSpPr>
          <p:cNvPr id="382" name="Google Shape;382;p43"/>
          <p:cNvSpPr txBox="1"/>
          <p:nvPr/>
        </p:nvSpPr>
        <p:spPr>
          <a:xfrm>
            <a:off x="2708275" y="5881687"/>
            <a:ext cx="1123950"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3</a:t>
            </a:r>
            <a:r>
              <a:rPr b="0" baseline="30000" i="0" lang="en-US" sz="2400" u="none" cap="none" strike="noStrike">
                <a:solidFill>
                  <a:schemeClr val="dk1"/>
                </a:solidFill>
                <a:latin typeface="Times New Roman"/>
                <a:ea typeface="Times New Roman"/>
                <a:cs typeface="Times New Roman"/>
                <a:sym typeface="Times New Roman"/>
              </a:rPr>
              <a:t>rd</a:t>
            </a:r>
            <a:r>
              <a:rPr b="0" i="0" lang="en-US" sz="2400" u="none" cap="none" strike="noStrike">
                <a:solidFill>
                  <a:schemeClr val="dk1"/>
                </a:solidFill>
                <a:latin typeface="Times New Roman"/>
                <a:ea typeface="Times New Roman"/>
                <a:cs typeface="Times New Roman"/>
                <a:sym typeface="Times New Roman"/>
              </a:rPr>
              <a:t> scan</a:t>
            </a:r>
            <a:endParaRPr b="0" i="0" sz="1400" u="none" cap="none" strike="noStrike">
              <a:solidFill>
                <a:srgbClr val="000000"/>
              </a:solidFill>
              <a:latin typeface="Arial"/>
              <a:ea typeface="Arial"/>
              <a:cs typeface="Arial"/>
              <a:sym typeface="Arial"/>
            </a:endParaRPr>
          </a:p>
        </p:txBody>
      </p:sp>
      <p:sp>
        <p:nvSpPr>
          <p:cNvPr id="383" name="Google Shape;383;p43"/>
          <p:cNvSpPr/>
          <p:nvPr/>
        </p:nvSpPr>
        <p:spPr>
          <a:xfrm>
            <a:off x="201612" y="4846637"/>
            <a:ext cx="441325" cy="1249362"/>
          </a:xfrm>
          <a:prstGeom prst="curvedRightArrow">
            <a:avLst>
              <a:gd fmla="val 25000" name="adj1"/>
              <a:gd fmla="val 50000" name="adj2"/>
              <a:gd fmla="val 25000" name="adj3"/>
            </a:avLst>
          </a:prstGeom>
          <a:solidFill>
            <a:srgbClr val="FFFF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384" name="Google Shape;384;p43"/>
          <p:cNvCxnSpPr/>
          <p:nvPr/>
        </p:nvCxnSpPr>
        <p:spPr>
          <a:xfrm>
            <a:off x="5334000" y="2438400"/>
            <a:ext cx="527050" cy="0"/>
          </a:xfrm>
          <a:prstGeom prst="straightConnector1">
            <a:avLst/>
          </a:prstGeom>
          <a:noFill/>
          <a:ln cap="flat" cmpd="sng" w="9525">
            <a:solidFill>
              <a:srgbClr val="000000"/>
            </a:solidFill>
            <a:prstDash val="solid"/>
            <a:miter lim="8000"/>
            <a:headEnd len="sm" w="sm" type="none"/>
            <a:tailEnd len="med" w="med" type="triangle"/>
          </a:ln>
        </p:spPr>
      </p:cxnSp>
      <p:cxnSp>
        <p:nvCxnSpPr>
          <p:cNvPr id="385" name="Google Shape;385;p43"/>
          <p:cNvCxnSpPr/>
          <p:nvPr/>
        </p:nvCxnSpPr>
        <p:spPr>
          <a:xfrm rot="10800000">
            <a:off x="2667000" y="4648200"/>
            <a:ext cx="381000" cy="0"/>
          </a:xfrm>
          <a:prstGeom prst="straightConnector1">
            <a:avLst/>
          </a:prstGeom>
          <a:noFill/>
          <a:ln cap="flat" cmpd="sng" w="9525">
            <a:solidFill>
              <a:srgbClr val="000000"/>
            </a:solidFill>
            <a:prstDash val="solid"/>
            <a:miter lim="8000"/>
            <a:headEnd len="sm" w="sm" type="none"/>
            <a:tailEnd len="med" w="med" type="triangle"/>
          </a:ln>
        </p:spPr>
      </p:cxnSp>
      <p:graphicFrame>
        <p:nvGraphicFramePr>
          <p:cNvPr id="386" name="Google Shape;386;p43"/>
          <p:cNvGraphicFramePr/>
          <p:nvPr/>
        </p:nvGraphicFramePr>
        <p:xfrm>
          <a:off x="152400" y="1905000"/>
          <a:ext cx="3000000" cy="3000000"/>
        </p:xfrm>
        <a:graphic>
          <a:graphicData uri="http://schemas.openxmlformats.org/drawingml/2006/table">
            <a:tbl>
              <a:tblPr>
                <a:noFill/>
                <a:tableStyleId>{B945886E-8EF2-478E-8107-30B76FA52541}</a:tableStyleId>
              </a:tblPr>
              <a:tblGrid>
                <a:gridCol w="685800"/>
                <a:gridCol w="1219200"/>
              </a:tblGrid>
              <a:tr h="311150">
                <a:tc>
                  <a:txBody>
                    <a:bodyPr/>
                    <a:lstStyle/>
                    <a:p>
                      <a:pPr indent="0" lvl="0" marL="0" marR="0" rtl="0" algn="ctr">
                        <a:lnSpc>
                          <a:spcPct val="9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Tid</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1"/>
                    </a:solidFill>
                  </a:tcPr>
                </a:tc>
                <a:tc>
                  <a:txBody>
                    <a:bodyPr/>
                    <a:lstStyle/>
                    <a:p>
                      <a:pPr indent="0" lvl="0" marL="0" marR="0" rtl="0" algn="ctr">
                        <a:lnSpc>
                          <a:spcPct val="9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Items</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1"/>
                    </a:solidFill>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10</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A, C, D</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95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20</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 C, E</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30</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A, B, C, E</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40</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 E</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87" name="Google Shape;387;p43"/>
          <p:cNvGraphicFramePr/>
          <p:nvPr/>
        </p:nvGraphicFramePr>
        <p:xfrm>
          <a:off x="3429000" y="1219200"/>
          <a:ext cx="3000000" cy="3000000"/>
        </p:xfrm>
        <a:graphic>
          <a:graphicData uri="http://schemas.openxmlformats.org/drawingml/2006/table">
            <a:tbl>
              <a:tblPr>
                <a:noFill/>
                <a:tableStyleId>{B945886E-8EF2-478E-8107-30B76FA52541}</a:tableStyleId>
              </a:tblPr>
              <a:tblGrid>
                <a:gridCol w="1143000"/>
                <a:gridCol w="609600"/>
              </a:tblGrid>
              <a:tr h="311150">
                <a:tc>
                  <a:txBody>
                    <a:bodyPr/>
                    <a:lstStyle/>
                    <a:p>
                      <a:pPr indent="0" lvl="0" marL="0" marR="0" rtl="0" algn="ctr">
                        <a:lnSpc>
                          <a:spcPct val="9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Itemset</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c>
                  <a:txBody>
                    <a:bodyPr/>
                    <a:lstStyle/>
                    <a:p>
                      <a:pPr indent="0" lvl="0" marL="0" marR="0" rtl="0" algn="ctr">
                        <a:lnSpc>
                          <a:spcPct val="9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sup</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{A}</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3</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95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3</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{D}</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hlink"/>
                    </a:solidFill>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1</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hlink"/>
                    </a:solidFill>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{E}</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3</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88" name="Google Shape;388;p43"/>
          <p:cNvGraphicFramePr/>
          <p:nvPr/>
        </p:nvGraphicFramePr>
        <p:xfrm>
          <a:off x="5943600" y="1371600"/>
          <a:ext cx="3000000" cy="3000000"/>
        </p:xfrm>
        <a:graphic>
          <a:graphicData uri="http://schemas.openxmlformats.org/drawingml/2006/table">
            <a:tbl>
              <a:tblPr>
                <a:noFill/>
                <a:tableStyleId>{B945886E-8EF2-478E-8107-30B76FA52541}</a:tableStyleId>
              </a:tblPr>
              <a:tblGrid>
                <a:gridCol w="1143000"/>
                <a:gridCol w="609600"/>
              </a:tblGrid>
              <a:tr h="311150">
                <a:tc>
                  <a:txBody>
                    <a:bodyPr/>
                    <a:lstStyle/>
                    <a:p>
                      <a:pPr indent="0" lvl="0" marL="0" marR="0" rtl="0" algn="ctr">
                        <a:lnSpc>
                          <a:spcPct val="9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Itemset</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c>
                  <a:txBody>
                    <a:bodyPr/>
                    <a:lstStyle/>
                    <a:p>
                      <a:pPr indent="0" lvl="0" marL="0" marR="0" rtl="0" algn="ctr">
                        <a:lnSpc>
                          <a:spcPct val="9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sup</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{A}</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95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3</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3</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{E}</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3</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89" name="Google Shape;389;p43"/>
          <p:cNvGraphicFramePr/>
          <p:nvPr/>
        </p:nvGraphicFramePr>
        <p:xfrm>
          <a:off x="6553200" y="3581400"/>
          <a:ext cx="3000000" cy="3000000"/>
        </p:xfrm>
        <a:graphic>
          <a:graphicData uri="http://schemas.openxmlformats.org/drawingml/2006/table">
            <a:tbl>
              <a:tblPr>
                <a:noFill/>
                <a:tableStyleId>{B945886E-8EF2-478E-8107-30B76FA52541}</a:tableStyleId>
              </a:tblPr>
              <a:tblGrid>
                <a:gridCol w="1143000"/>
              </a:tblGrid>
              <a:tr h="311150">
                <a:tc>
                  <a:txBody>
                    <a:bodyPr/>
                    <a:lstStyle/>
                    <a:p>
                      <a:pPr indent="0" lvl="0" marL="0" marR="0" rtl="0" algn="ctr">
                        <a:lnSpc>
                          <a:spcPct val="9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Itemset</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{A, B}</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{A, C}</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95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{A, E}</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 C}</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 E}</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1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 E}</a:t>
                      </a:r>
                      <a:endParaRPr sz="1400" u="none" cap="none" strike="noStrike"/>
                    </a:p>
                  </a:txBody>
                  <a:tcPr marT="45725" marB="4572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0" name="Google Shape;390;p43"/>
          <p:cNvGraphicFramePr/>
          <p:nvPr/>
        </p:nvGraphicFramePr>
        <p:xfrm>
          <a:off x="3200400" y="3429000"/>
          <a:ext cx="3000000" cy="3000000"/>
        </p:xfrm>
        <a:graphic>
          <a:graphicData uri="http://schemas.openxmlformats.org/drawingml/2006/table">
            <a:tbl>
              <a:tblPr>
                <a:noFill/>
                <a:tableStyleId>{B945886E-8EF2-478E-8107-30B76FA52541}</a:tableStyleId>
              </a:tblPr>
              <a:tblGrid>
                <a:gridCol w="1143000"/>
                <a:gridCol w="609600"/>
              </a:tblGrid>
              <a:tr h="285750">
                <a:tc>
                  <a:txBody>
                    <a:bodyPr/>
                    <a:lstStyle/>
                    <a:p>
                      <a:pPr indent="0" lvl="0" marL="0" marR="0" rtl="0" algn="ctr">
                        <a:lnSpc>
                          <a:spcPct val="8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Itemset</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c>
                  <a:txBody>
                    <a:bodyPr/>
                    <a:lstStyle/>
                    <a:p>
                      <a:pPr indent="0" lvl="0" marL="0" marR="0" rtl="0" algn="ctr">
                        <a:lnSpc>
                          <a:spcPct val="8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sup</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r>
              <a:tr h="287325">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{A, B}</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hlink"/>
                    </a:solidFill>
                  </a:tcPr>
                </a:tc>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1</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hlink"/>
                    </a:solidFill>
                  </a:tcPr>
                </a:tc>
              </a:tr>
              <a:tr h="285750">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{A, C}</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7325">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{A, E}</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hlink"/>
                    </a:solidFill>
                  </a:tcPr>
                </a:tc>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1</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hlink"/>
                    </a:solidFill>
                  </a:tcPr>
                </a:tc>
              </a:tr>
              <a:tr h="285750">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 C}</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7325">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 E}</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3</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5750">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 E}</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a:t>
                      </a:r>
                      <a:endParaRPr sz="1400" u="none" cap="none" strike="noStrike"/>
                    </a:p>
                  </a:txBody>
                  <a:tcPr marT="45700" marB="4570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1" name="Google Shape;391;p43"/>
          <p:cNvGraphicFramePr/>
          <p:nvPr/>
        </p:nvGraphicFramePr>
        <p:xfrm>
          <a:off x="762000" y="3862387"/>
          <a:ext cx="3000000" cy="3000000"/>
        </p:xfrm>
        <a:graphic>
          <a:graphicData uri="http://schemas.openxmlformats.org/drawingml/2006/table">
            <a:tbl>
              <a:tblPr>
                <a:noFill/>
                <a:tableStyleId>{B945886E-8EF2-478E-8107-30B76FA52541}</a:tableStyleId>
              </a:tblPr>
              <a:tblGrid>
                <a:gridCol w="1143000"/>
                <a:gridCol w="609600"/>
              </a:tblGrid>
              <a:tr h="285750">
                <a:tc>
                  <a:txBody>
                    <a:bodyPr/>
                    <a:lstStyle/>
                    <a:p>
                      <a:pPr indent="0" lvl="0" marL="0" marR="0" rtl="0" algn="ctr">
                        <a:lnSpc>
                          <a:spcPct val="8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Itemset</a:t>
                      </a:r>
                      <a:endParaRPr sz="1400" u="none" cap="none" strike="noStrike"/>
                    </a:p>
                  </a:txBody>
                  <a:tcPr marT="45675" marB="4567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c>
                  <a:txBody>
                    <a:bodyPr/>
                    <a:lstStyle/>
                    <a:p>
                      <a:pPr indent="0" lvl="0" marL="0" marR="0" rtl="0" algn="ctr">
                        <a:lnSpc>
                          <a:spcPct val="8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sup</a:t>
                      </a:r>
                      <a:endParaRPr sz="1400" u="none" cap="none" strike="noStrike"/>
                    </a:p>
                  </a:txBody>
                  <a:tcPr marT="45675" marB="4567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r>
              <a:tr h="287325">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{A, C}</a:t>
                      </a:r>
                      <a:endParaRPr sz="1400" u="none" cap="none" strike="noStrike"/>
                    </a:p>
                  </a:txBody>
                  <a:tcPr marT="45675" marB="4567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a:t>
                      </a:r>
                      <a:endParaRPr sz="1400" u="none" cap="none" strike="noStrike"/>
                    </a:p>
                  </a:txBody>
                  <a:tcPr marT="45675" marB="4567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5750">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 C}</a:t>
                      </a:r>
                      <a:endParaRPr sz="1400" u="none" cap="none" strike="noStrike"/>
                    </a:p>
                  </a:txBody>
                  <a:tcPr marT="45675" marB="4567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a:t>
                      </a:r>
                      <a:endParaRPr sz="1400" u="none" cap="none" strike="noStrike"/>
                    </a:p>
                  </a:txBody>
                  <a:tcPr marT="45675" marB="4567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7325">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 E}</a:t>
                      </a:r>
                      <a:endParaRPr sz="1400" u="none" cap="none" strike="noStrike"/>
                    </a:p>
                  </a:txBody>
                  <a:tcPr marT="45675" marB="4567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3</a:t>
                      </a:r>
                      <a:endParaRPr sz="1400" u="none" cap="none" strike="noStrike"/>
                    </a:p>
                  </a:txBody>
                  <a:tcPr marT="45675" marB="4567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85750">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 E}</a:t>
                      </a:r>
                      <a:endParaRPr sz="1400" u="none" cap="none" strike="noStrike"/>
                    </a:p>
                  </a:txBody>
                  <a:tcPr marT="45675" marB="4567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a:t>
                      </a:r>
                      <a:endParaRPr sz="1400" u="none" cap="none" strike="noStrike"/>
                    </a:p>
                  </a:txBody>
                  <a:tcPr marT="45675" marB="45675"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2" name="Google Shape;392;p43"/>
          <p:cNvGraphicFramePr/>
          <p:nvPr/>
        </p:nvGraphicFramePr>
        <p:xfrm>
          <a:off x="1143000" y="5867400"/>
          <a:ext cx="3000000" cy="3000000"/>
        </p:xfrm>
        <a:graphic>
          <a:graphicData uri="http://schemas.openxmlformats.org/drawingml/2006/table">
            <a:tbl>
              <a:tblPr>
                <a:noFill/>
                <a:tableStyleId>{B945886E-8EF2-478E-8107-30B76FA52541}</a:tableStyleId>
              </a:tblPr>
              <a:tblGrid>
                <a:gridCol w="1143000"/>
              </a:tblGrid>
              <a:tr h="311150">
                <a:tc>
                  <a:txBody>
                    <a:bodyPr/>
                    <a:lstStyle/>
                    <a:p>
                      <a:pPr indent="0" lvl="0" marL="0" marR="0" rtl="0" algn="ctr">
                        <a:lnSpc>
                          <a:spcPct val="9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Itemset</a:t>
                      </a:r>
                      <a:endParaRPr sz="1400" u="none" cap="none" strike="noStrike"/>
                    </a:p>
                  </a:txBody>
                  <a:tcPr marT="45750" marB="4575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r>
              <a:tr h="347650">
                <a:tc>
                  <a:txBody>
                    <a:bodyPr/>
                    <a:lstStyle/>
                    <a:p>
                      <a:pPr indent="0" lvl="0" marL="0" marR="0" rtl="0" algn="ctr">
                        <a:lnSpc>
                          <a:spcPct val="9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 C, E}</a:t>
                      </a:r>
                      <a:endParaRPr sz="1400" u="none" cap="none" strike="noStrike"/>
                    </a:p>
                  </a:txBody>
                  <a:tcPr marT="45750" marB="4575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93" name="Google Shape;393;p43"/>
          <p:cNvGraphicFramePr/>
          <p:nvPr/>
        </p:nvGraphicFramePr>
        <p:xfrm>
          <a:off x="4572000" y="5867400"/>
          <a:ext cx="3000000" cy="3000000"/>
        </p:xfrm>
        <a:graphic>
          <a:graphicData uri="http://schemas.openxmlformats.org/drawingml/2006/table">
            <a:tbl>
              <a:tblPr>
                <a:noFill/>
                <a:tableStyleId>{B945886E-8EF2-478E-8107-30B76FA52541}</a:tableStyleId>
              </a:tblPr>
              <a:tblGrid>
                <a:gridCol w="1143000"/>
                <a:gridCol w="609600"/>
              </a:tblGrid>
              <a:tr h="309550">
                <a:tc>
                  <a:txBody>
                    <a:bodyPr/>
                    <a:lstStyle/>
                    <a:p>
                      <a:pPr indent="0" lvl="0" marL="0" marR="0" rtl="0" algn="ctr">
                        <a:lnSpc>
                          <a:spcPct val="8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Itemset</a:t>
                      </a:r>
                      <a:endParaRPr sz="1400" u="none" cap="none" strike="noStrike"/>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c>
                  <a:txBody>
                    <a:bodyPr/>
                    <a:lstStyle/>
                    <a:p>
                      <a:pPr indent="0" lvl="0" marL="0" marR="0" rtl="0" algn="ctr">
                        <a:lnSpc>
                          <a:spcPct val="80000"/>
                        </a:lnSpc>
                        <a:spcBef>
                          <a:spcPts val="0"/>
                        </a:spcBef>
                        <a:spcAft>
                          <a:spcPts val="0"/>
                        </a:spcAft>
                        <a:buClr>
                          <a:schemeClr val="hlink"/>
                        </a:buClr>
                        <a:buSzPts val="1600"/>
                        <a:buFont typeface="Tahoma"/>
                        <a:buNone/>
                      </a:pPr>
                      <a:r>
                        <a:rPr b="1" i="0" lang="en-US" sz="1600" u="none" cap="none" strike="noStrike">
                          <a:solidFill>
                            <a:schemeClr val="hlink"/>
                          </a:solidFill>
                          <a:latin typeface="Tahoma"/>
                          <a:ea typeface="Tahoma"/>
                          <a:cs typeface="Tahoma"/>
                          <a:sym typeface="Tahoma"/>
                        </a:rPr>
                        <a:t>sup</a:t>
                      </a:r>
                      <a:endParaRPr sz="1400" u="none" cap="none" strike="noStrike"/>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r>
              <a:tr h="309550">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{B, C, E}</a:t>
                      </a:r>
                      <a:endParaRPr sz="1400" u="none" cap="none" strike="noStrike"/>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8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2</a:t>
                      </a:r>
                      <a:endParaRPr sz="1400" u="none" cap="none" strike="noStrike"/>
                    </a:p>
                  </a:txBody>
                  <a:tcPr marT="0" marB="0" marR="0" marL="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94" name="Google Shape;394;p43"/>
          <p:cNvSpPr txBox="1"/>
          <p:nvPr/>
        </p:nvSpPr>
        <p:spPr>
          <a:xfrm>
            <a:off x="1828800" y="1143000"/>
            <a:ext cx="1752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Sup</a:t>
            </a:r>
            <a:r>
              <a:rPr b="0" baseline="-25000" i="0" lang="en-US" sz="2400" u="none" cap="none" strike="noStrike">
                <a:solidFill>
                  <a:schemeClr val="dk1"/>
                </a:solidFill>
                <a:latin typeface="Tahoma"/>
                <a:ea typeface="Tahoma"/>
                <a:cs typeface="Tahoma"/>
                <a:sym typeface="Tahoma"/>
              </a:rPr>
              <a:t>min</a:t>
            </a:r>
            <a:r>
              <a:rPr b="0" i="0" lang="en-US" sz="2400" u="none" cap="none" strike="noStrike">
                <a:solidFill>
                  <a:schemeClr val="dk1"/>
                </a:solidFill>
                <a:latin typeface="Tahoma"/>
                <a:ea typeface="Tahoma"/>
                <a:cs typeface="Tahoma"/>
                <a:sym typeface="Tahoma"/>
              </a:rPr>
              <a:t> = 2</a:t>
            </a:r>
            <a:endParaRPr b="0" i="0" sz="1400" u="none" cap="none" strike="noStrike">
              <a:solidFill>
                <a:srgbClr val="000000"/>
              </a:solidFill>
              <a:latin typeface="Arial"/>
              <a:ea typeface="Arial"/>
              <a:cs typeface="Arial"/>
              <a:sym typeface="Arial"/>
            </a:endParaRPr>
          </a:p>
        </p:txBody>
      </p:sp>
      <p:sp>
        <p:nvSpPr>
          <p:cNvPr id="395" name="Google Shape;395;p43"/>
          <p:cNvSpPr txBox="1"/>
          <p:nvPr/>
        </p:nvSpPr>
        <p:spPr>
          <a:xfrm>
            <a:off x="6652727" y="6095999"/>
            <a:ext cx="1905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 Candidate Itemset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 Frequent Itemset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4"/>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Example:Apriori Algorithm</a:t>
            </a:r>
            <a:endParaRPr/>
          </a:p>
        </p:txBody>
      </p:sp>
      <p:sp>
        <p:nvSpPr>
          <p:cNvPr id="401" name="Google Shape;401;p4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02" name="Google Shape;402;p44"/>
          <p:cNvPicPr preferRelativeResize="0"/>
          <p:nvPr/>
        </p:nvPicPr>
        <p:blipFill rotWithShape="1">
          <a:blip r:embed="rId3">
            <a:alphaModFix/>
          </a:blip>
          <a:srcRect b="0" l="0" r="0" t="0"/>
          <a:stretch/>
        </p:blipFill>
        <p:spPr>
          <a:xfrm>
            <a:off x="933450" y="1405425"/>
            <a:ext cx="7753351" cy="5254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408" name="Google Shape;408;p4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09" name="Google Shape;409;p45"/>
          <p:cNvPicPr preferRelativeResize="0"/>
          <p:nvPr/>
        </p:nvPicPr>
        <p:blipFill rotWithShape="1">
          <a:blip r:embed="rId3">
            <a:alphaModFix/>
          </a:blip>
          <a:srcRect b="0" l="0" r="0" t="0"/>
          <a:stretch/>
        </p:blipFill>
        <p:spPr>
          <a:xfrm>
            <a:off x="446175" y="1371600"/>
            <a:ext cx="8494025" cy="5238750"/>
          </a:xfrm>
          <a:prstGeom prst="rect">
            <a:avLst/>
          </a:prstGeom>
          <a:noFill/>
          <a:ln>
            <a:noFill/>
          </a:ln>
        </p:spPr>
      </p:pic>
      <p:sp>
        <p:nvSpPr>
          <p:cNvPr id="410" name="Google Shape;410;p45"/>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Example:Apriori Algorithm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16" name="Google Shape;416;p46"/>
          <p:cNvPicPr preferRelativeResize="0"/>
          <p:nvPr/>
        </p:nvPicPr>
        <p:blipFill rotWithShape="1">
          <a:blip r:embed="rId3">
            <a:alphaModFix/>
          </a:blip>
          <a:srcRect b="0" l="0" r="0" t="0"/>
          <a:stretch/>
        </p:blipFill>
        <p:spPr>
          <a:xfrm>
            <a:off x="995362" y="1382486"/>
            <a:ext cx="7000875" cy="5486400"/>
          </a:xfrm>
          <a:prstGeom prst="rect">
            <a:avLst/>
          </a:prstGeom>
          <a:noFill/>
          <a:ln>
            <a:noFill/>
          </a:ln>
        </p:spPr>
      </p:pic>
      <p:sp>
        <p:nvSpPr>
          <p:cNvPr id="417" name="Google Shape;417;p46"/>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Example:Apriori Algorithm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23" name="Google Shape;423;p47"/>
          <p:cNvPicPr preferRelativeResize="0"/>
          <p:nvPr/>
        </p:nvPicPr>
        <p:blipFill rotWithShape="1">
          <a:blip r:embed="rId3">
            <a:alphaModFix/>
          </a:blip>
          <a:srcRect b="0" l="0" r="0" t="0"/>
          <a:stretch/>
        </p:blipFill>
        <p:spPr>
          <a:xfrm>
            <a:off x="800100" y="1285875"/>
            <a:ext cx="7391400" cy="5572125"/>
          </a:xfrm>
          <a:prstGeom prst="rect">
            <a:avLst/>
          </a:prstGeom>
          <a:noFill/>
          <a:ln>
            <a:noFill/>
          </a:ln>
        </p:spPr>
      </p:pic>
      <p:sp>
        <p:nvSpPr>
          <p:cNvPr id="424" name="Google Shape;424;p47"/>
          <p:cNvSpPr txBox="1"/>
          <p:nvPr>
            <p:ph type="title"/>
          </p:nvPr>
        </p:nvSpPr>
        <p:spPr>
          <a:xfrm>
            <a:off x="381000" y="436986"/>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Example:Apriori Algorithm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30" name="Google Shape;430;p48"/>
          <p:cNvPicPr preferRelativeResize="0"/>
          <p:nvPr/>
        </p:nvPicPr>
        <p:blipFill rotWithShape="1">
          <a:blip r:embed="rId3">
            <a:alphaModFix/>
          </a:blip>
          <a:srcRect b="0" l="0" r="0" t="0"/>
          <a:stretch/>
        </p:blipFill>
        <p:spPr>
          <a:xfrm>
            <a:off x="578498" y="1281017"/>
            <a:ext cx="7665389" cy="5054470"/>
          </a:xfrm>
          <a:prstGeom prst="rect">
            <a:avLst/>
          </a:prstGeom>
          <a:noFill/>
          <a:ln>
            <a:noFill/>
          </a:ln>
        </p:spPr>
      </p:pic>
      <p:sp>
        <p:nvSpPr>
          <p:cNvPr id="431" name="Google Shape;431;p48"/>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Example:Apriori Algorithm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9"/>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437" name="Google Shape;437;p49"/>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438" name="Google Shape;438;p4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39" name="Google Shape;439;p49"/>
          <p:cNvPicPr preferRelativeResize="0"/>
          <p:nvPr/>
        </p:nvPicPr>
        <p:blipFill rotWithShape="1">
          <a:blip r:embed="rId3">
            <a:alphaModFix/>
          </a:blip>
          <a:srcRect b="0" l="0" r="0" t="0"/>
          <a:stretch/>
        </p:blipFill>
        <p:spPr>
          <a:xfrm>
            <a:off x="280925" y="1345075"/>
            <a:ext cx="8405875" cy="4953100"/>
          </a:xfrm>
          <a:prstGeom prst="rect">
            <a:avLst/>
          </a:prstGeom>
          <a:noFill/>
          <a:ln>
            <a:noFill/>
          </a:ln>
        </p:spPr>
      </p:pic>
      <p:sp>
        <p:nvSpPr>
          <p:cNvPr id="440" name="Google Shape;440;p49"/>
          <p:cNvSpPr txBox="1"/>
          <p:nvPr>
            <p:ph type="title"/>
          </p:nvPr>
        </p:nvSpPr>
        <p:spPr>
          <a:xfrm>
            <a:off x="381000" y="329673"/>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Example:Apriori Algorithm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0"/>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446" name="Google Shape;446;p50"/>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447" name="Google Shape;447;p5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48" name="Google Shape;448;p50"/>
          <p:cNvPicPr preferRelativeResize="0"/>
          <p:nvPr/>
        </p:nvPicPr>
        <p:blipFill rotWithShape="1">
          <a:blip r:embed="rId3">
            <a:alphaModFix/>
          </a:blip>
          <a:srcRect b="0" l="0" r="0" t="0"/>
          <a:stretch/>
        </p:blipFill>
        <p:spPr>
          <a:xfrm>
            <a:off x="479225" y="1156335"/>
            <a:ext cx="8207575" cy="5105400"/>
          </a:xfrm>
          <a:prstGeom prst="rect">
            <a:avLst/>
          </a:prstGeom>
          <a:noFill/>
          <a:ln>
            <a:noFill/>
          </a:ln>
        </p:spPr>
      </p:pic>
      <p:sp>
        <p:nvSpPr>
          <p:cNvPr id="449" name="Google Shape;449;p50"/>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Example:Apriori Algorithm</a:t>
            </a:r>
            <a:endParaRPr/>
          </a:p>
        </p:txBody>
      </p:sp>
      <p:sp>
        <p:nvSpPr>
          <p:cNvPr id="450" name="Google Shape;450;p50"/>
          <p:cNvSpPr txBox="1"/>
          <p:nvPr/>
        </p:nvSpPr>
        <p:spPr>
          <a:xfrm>
            <a:off x="712470" y="6347460"/>
            <a:ext cx="8227060"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If the minimum confidence threshold is, say, 70%, then only the second, third, and last rules are output, because these are the only ones generated that are strong.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1"/>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Exercise</a:t>
            </a:r>
            <a:endParaRPr/>
          </a:p>
        </p:txBody>
      </p:sp>
      <p:sp>
        <p:nvSpPr>
          <p:cNvPr id="456" name="Google Shape;456;p5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57" name="Google Shape;457;p51"/>
          <p:cNvPicPr preferRelativeResize="0"/>
          <p:nvPr/>
        </p:nvPicPr>
        <p:blipFill rotWithShape="1">
          <a:blip r:embed="rId3">
            <a:alphaModFix/>
          </a:blip>
          <a:srcRect b="0" l="0" r="0" t="0"/>
          <a:stretch/>
        </p:blipFill>
        <p:spPr>
          <a:xfrm>
            <a:off x="481012" y="1790700"/>
            <a:ext cx="8181975" cy="3276600"/>
          </a:xfrm>
          <a:prstGeom prst="rect">
            <a:avLst/>
          </a:prstGeom>
          <a:noFill/>
          <a:ln>
            <a:noFill/>
          </a:ln>
        </p:spPr>
      </p:pic>
      <p:pic>
        <p:nvPicPr>
          <p:cNvPr id="458" name="Google Shape;458;p51"/>
          <p:cNvPicPr preferRelativeResize="0"/>
          <p:nvPr/>
        </p:nvPicPr>
        <p:blipFill rotWithShape="1">
          <a:blip r:embed="rId4">
            <a:alphaModFix/>
          </a:blip>
          <a:srcRect b="0" l="0" r="0" t="0"/>
          <a:stretch/>
        </p:blipFill>
        <p:spPr>
          <a:xfrm>
            <a:off x="4712348" y="4020813"/>
            <a:ext cx="2705100" cy="981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500"/>
                                        <p:tgtEl>
                                          <p:spTgt spid="4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Exercise</a:t>
            </a:r>
            <a:endParaRPr/>
          </a:p>
        </p:txBody>
      </p:sp>
      <p:sp>
        <p:nvSpPr>
          <p:cNvPr id="464" name="Google Shape;464;p5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65" name="Google Shape;465;p52"/>
          <p:cNvPicPr preferRelativeResize="0"/>
          <p:nvPr/>
        </p:nvPicPr>
        <p:blipFill rotWithShape="1">
          <a:blip r:embed="rId3">
            <a:alphaModFix/>
          </a:blip>
          <a:srcRect b="0" l="0" r="0" t="0"/>
          <a:stretch/>
        </p:blipFill>
        <p:spPr>
          <a:xfrm>
            <a:off x="75130" y="1286166"/>
            <a:ext cx="4981575" cy="571500"/>
          </a:xfrm>
          <a:prstGeom prst="rect">
            <a:avLst/>
          </a:prstGeom>
          <a:noFill/>
          <a:ln>
            <a:noFill/>
          </a:ln>
        </p:spPr>
      </p:pic>
      <p:pic>
        <p:nvPicPr>
          <p:cNvPr id="466" name="Google Shape;466;p52"/>
          <p:cNvPicPr preferRelativeResize="0"/>
          <p:nvPr/>
        </p:nvPicPr>
        <p:blipFill rotWithShape="1">
          <a:blip r:embed="rId4">
            <a:alphaModFix/>
          </a:blip>
          <a:srcRect b="0" l="0" r="0" t="0"/>
          <a:stretch/>
        </p:blipFill>
        <p:spPr>
          <a:xfrm>
            <a:off x="485775" y="1728010"/>
            <a:ext cx="8172450" cy="5305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r>
              <a:rPr b="0" i="0" lang="en-US" sz="12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25" name="Google Shape;125;p1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26" name="Google Shape;126;p17"/>
          <p:cNvSpPr txBox="1"/>
          <p:nvPr>
            <p:ph type="title"/>
          </p:nvPr>
        </p:nvSpPr>
        <p:spPr>
          <a:xfrm>
            <a:off x="-105747" y="304800"/>
            <a:ext cx="8944947" cy="6858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400"/>
              <a:buFont typeface="Tahoma"/>
              <a:buNone/>
            </a:pPr>
            <a:r>
              <a:rPr b="0" i="0" lang="en-US" sz="3200" u="none" cap="none" strike="noStrike">
                <a:solidFill>
                  <a:schemeClr val="dk2"/>
                </a:solidFill>
                <a:latin typeface="Tahoma"/>
                <a:ea typeface="Tahoma"/>
                <a:cs typeface="Tahoma"/>
                <a:sym typeface="Tahoma"/>
              </a:rPr>
              <a:t>Frequent Itemset Mining:Market Basket Analysis</a:t>
            </a:r>
            <a:endParaRPr b="0" i="0" sz="3200" u="none" cap="none" strike="noStrike">
              <a:solidFill>
                <a:schemeClr val="dk2"/>
              </a:solidFill>
              <a:latin typeface="Tahoma"/>
              <a:ea typeface="Tahoma"/>
              <a:cs typeface="Tahoma"/>
              <a:sym typeface="Tahoma"/>
            </a:endParaRPr>
          </a:p>
        </p:txBody>
      </p:sp>
      <p:sp>
        <p:nvSpPr>
          <p:cNvPr id="127" name="Google Shape;127;p17"/>
          <p:cNvSpPr txBox="1"/>
          <p:nvPr/>
        </p:nvSpPr>
        <p:spPr>
          <a:xfrm>
            <a:off x="0" y="1333150"/>
            <a:ext cx="9144000" cy="4710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Frequent patterns can be represented in the form of </a:t>
            </a:r>
            <a:r>
              <a:rPr b="1" i="0" lang="en-US" sz="2000" u="none" cap="none" strike="noStrike">
                <a:solidFill>
                  <a:srgbClr val="000000"/>
                </a:solidFill>
                <a:latin typeface="Arial"/>
                <a:ea typeface="Arial"/>
                <a:cs typeface="Arial"/>
                <a:sym typeface="Arial"/>
              </a:rPr>
              <a:t>association rules</a:t>
            </a: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58750" lvl="0" marL="28575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Tahoma"/>
              <a:ea typeface="Tahoma"/>
              <a:cs typeface="Tahoma"/>
              <a:sym typeface="Tahoma"/>
            </a:endParaRPr>
          </a:p>
          <a:p>
            <a:pPr indent="-158750" lvl="0" marL="28575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Tahoma"/>
              <a:ea typeface="Tahoma"/>
              <a:cs typeface="Tahoma"/>
              <a:sym typeface="Tahoma"/>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Rule </a:t>
            </a:r>
            <a:r>
              <a:rPr b="1" i="0" lang="en-US" sz="2000" u="none" cap="none" strike="noStrike">
                <a:solidFill>
                  <a:srgbClr val="000000"/>
                </a:solidFill>
                <a:latin typeface="Arial"/>
                <a:ea typeface="Arial"/>
                <a:cs typeface="Arial"/>
                <a:sym typeface="Arial"/>
              </a:rPr>
              <a:t>support </a:t>
            </a:r>
            <a:r>
              <a:rPr b="0" i="0" lang="en-US" sz="2000" u="none" cap="none" strike="noStrike">
                <a:solidFill>
                  <a:srgbClr val="000000"/>
                </a:solidFill>
                <a:latin typeface="Arial"/>
                <a:ea typeface="Arial"/>
                <a:cs typeface="Arial"/>
                <a:sym typeface="Arial"/>
              </a:rPr>
              <a:t>and </a:t>
            </a:r>
            <a:r>
              <a:rPr b="1" i="0" lang="en-US" sz="2000" u="none" cap="none" strike="noStrike">
                <a:solidFill>
                  <a:srgbClr val="000000"/>
                </a:solidFill>
                <a:latin typeface="Arial"/>
                <a:ea typeface="Arial"/>
                <a:cs typeface="Arial"/>
                <a:sym typeface="Arial"/>
              </a:rPr>
              <a:t>confidence </a:t>
            </a:r>
            <a:r>
              <a:rPr b="0" i="0" lang="en-US" sz="2000" u="none" cap="none" strike="noStrike">
                <a:solidFill>
                  <a:srgbClr val="000000"/>
                </a:solidFill>
                <a:latin typeface="Arial"/>
                <a:ea typeface="Arial"/>
                <a:cs typeface="Arial"/>
                <a:sym typeface="Arial"/>
              </a:rPr>
              <a:t>are two measures of rule interestingness. </a:t>
            </a:r>
            <a:endParaRPr b="0" i="0" sz="2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6"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They respectively reflect the usefulness and certainty of discovered rules.</a:t>
            </a:r>
            <a:endParaRPr b="0" i="0" sz="2000" u="none" cap="none" strike="noStrike">
              <a:solidFill>
                <a:srgbClr val="000000"/>
              </a:solidFill>
              <a:latin typeface="Arial"/>
              <a:ea typeface="Arial"/>
              <a:cs typeface="Arial"/>
              <a:sym typeface="Arial"/>
            </a:endParaRPr>
          </a:p>
          <a:p>
            <a:pPr indent="0" lvl="0" marL="3200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6"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A support of 2% for Rule means that 2% of all the transactions under analysis show that computer and antivirus software are purchased together. </a:t>
            </a:r>
            <a:endParaRPr b="0" i="0" sz="2000" u="none" cap="none" strike="noStrike">
              <a:solidFill>
                <a:srgbClr val="000000"/>
              </a:solidFill>
              <a:latin typeface="Arial"/>
              <a:ea typeface="Arial"/>
              <a:cs typeface="Arial"/>
              <a:sym typeface="Arial"/>
            </a:endParaRPr>
          </a:p>
          <a:p>
            <a:pPr indent="0" lvl="0" marL="3200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2"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A confidence of 60% means that 60% of the customers who purchased a computer also bought the antivirus software.</a:t>
            </a:r>
            <a:endParaRPr b="0" i="0" sz="2000" u="none" cap="none" strike="noStrike">
              <a:solidFill>
                <a:srgbClr val="000000"/>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2"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 Typically, association rules are considered interesting if they satisfy both a </a:t>
            </a:r>
            <a:r>
              <a:rPr b="1" i="0" lang="en-US" sz="2000" u="none" cap="none" strike="noStrike">
                <a:solidFill>
                  <a:srgbClr val="000000"/>
                </a:solidFill>
                <a:latin typeface="Arial"/>
                <a:ea typeface="Arial"/>
                <a:cs typeface="Arial"/>
                <a:sym typeface="Arial"/>
              </a:rPr>
              <a:t>minimum support threshold </a:t>
            </a:r>
            <a:r>
              <a:rPr b="0" i="0" lang="en-US" sz="2000" u="none" cap="none" strike="noStrike">
                <a:solidFill>
                  <a:srgbClr val="000000"/>
                </a:solidFill>
                <a:latin typeface="Arial"/>
                <a:ea typeface="Arial"/>
                <a:cs typeface="Arial"/>
                <a:sym typeface="Arial"/>
              </a:rPr>
              <a:t>and a </a:t>
            </a:r>
            <a:r>
              <a:rPr b="1" i="0" lang="en-US" sz="2000" u="none" cap="none" strike="noStrike">
                <a:solidFill>
                  <a:srgbClr val="000000"/>
                </a:solidFill>
                <a:latin typeface="Arial"/>
                <a:ea typeface="Arial"/>
                <a:cs typeface="Arial"/>
                <a:sym typeface="Arial"/>
              </a:rPr>
              <a:t>minimum confidence threshold</a:t>
            </a:r>
            <a:r>
              <a:rPr b="0" i="0" lang="en-US" sz="2000" u="none" cap="none" strike="noStrike">
                <a:solidFill>
                  <a:srgbClr val="000000"/>
                </a:solidFill>
                <a:latin typeface="Arial"/>
                <a:ea typeface="Arial"/>
                <a:cs typeface="Arial"/>
                <a:sym typeface="Arial"/>
              </a:rPr>
              <a:t>.</a:t>
            </a:r>
            <a:endParaRPr b="0" i="0" sz="2200" u="none" cap="none" strike="noStrike">
              <a:solidFill>
                <a:srgbClr val="000000"/>
              </a:solidFill>
              <a:latin typeface="Tahoma"/>
              <a:ea typeface="Tahoma"/>
              <a:cs typeface="Tahoma"/>
              <a:sym typeface="Tahoma"/>
            </a:endParaRPr>
          </a:p>
        </p:txBody>
      </p:sp>
      <p:pic>
        <p:nvPicPr>
          <p:cNvPr id="128" name="Google Shape;128;p17"/>
          <p:cNvPicPr preferRelativeResize="0"/>
          <p:nvPr/>
        </p:nvPicPr>
        <p:blipFill rotWithShape="1">
          <a:blip r:embed="rId3">
            <a:alphaModFix/>
          </a:blip>
          <a:srcRect b="0" l="0" r="0" t="0"/>
          <a:stretch/>
        </p:blipFill>
        <p:spPr>
          <a:xfrm>
            <a:off x="1257300" y="1796242"/>
            <a:ext cx="4956888" cy="381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3"/>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Exercise</a:t>
            </a:r>
            <a:endParaRPr/>
          </a:p>
        </p:txBody>
      </p:sp>
      <p:sp>
        <p:nvSpPr>
          <p:cNvPr id="472" name="Google Shape;472;p5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73" name="Google Shape;473;p53"/>
          <p:cNvPicPr preferRelativeResize="0"/>
          <p:nvPr/>
        </p:nvPicPr>
        <p:blipFill rotWithShape="1">
          <a:blip r:embed="rId3">
            <a:alphaModFix/>
          </a:blip>
          <a:srcRect b="0" l="0" r="0" t="0"/>
          <a:stretch/>
        </p:blipFill>
        <p:spPr>
          <a:xfrm>
            <a:off x="170964" y="1296955"/>
            <a:ext cx="4733925" cy="457200"/>
          </a:xfrm>
          <a:prstGeom prst="rect">
            <a:avLst/>
          </a:prstGeom>
          <a:noFill/>
          <a:ln>
            <a:noFill/>
          </a:ln>
        </p:spPr>
      </p:pic>
      <p:pic>
        <p:nvPicPr>
          <p:cNvPr id="474" name="Google Shape;474;p53"/>
          <p:cNvPicPr preferRelativeResize="0"/>
          <p:nvPr/>
        </p:nvPicPr>
        <p:blipFill rotWithShape="1">
          <a:blip r:embed="rId4">
            <a:alphaModFix/>
          </a:blip>
          <a:srcRect b="0" l="0" r="0" t="0"/>
          <a:stretch/>
        </p:blipFill>
        <p:spPr>
          <a:xfrm>
            <a:off x="381000" y="1644715"/>
            <a:ext cx="8067675" cy="502278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4"/>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Exercise</a:t>
            </a:r>
            <a:endParaRPr/>
          </a:p>
        </p:txBody>
      </p:sp>
      <p:sp>
        <p:nvSpPr>
          <p:cNvPr id="480" name="Google Shape;480;p5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81" name="Google Shape;481;p54"/>
          <p:cNvPicPr preferRelativeResize="0"/>
          <p:nvPr/>
        </p:nvPicPr>
        <p:blipFill rotWithShape="1">
          <a:blip r:embed="rId3">
            <a:alphaModFix/>
          </a:blip>
          <a:srcRect b="0" l="0" r="0" t="0"/>
          <a:stretch/>
        </p:blipFill>
        <p:spPr>
          <a:xfrm>
            <a:off x="96319" y="1781758"/>
            <a:ext cx="8229600" cy="488574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5"/>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Exercise</a:t>
            </a:r>
            <a:endParaRPr/>
          </a:p>
        </p:txBody>
      </p:sp>
      <p:sp>
        <p:nvSpPr>
          <p:cNvPr id="487" name="Google Shape;487;p5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88" name="Google Shape;488;p55"/>
          <p:cNvPicPr preferRelativeResize="0"/>
          <p:nvPr/>
        </p:nvPicPr>
        <p:blipFill rotWithShape="1">
          <a:blip r:embed="rId3">
            <a:alphaModFix/>
          </a:blip>
          <a:srcRect b="0" l="0" r="0" t="0"/>
          <a:stretch/>
        </p:blipFill>
        <p:spPr>
          <a:xfrm>
            <a:off x="273600" y="1309205"/>
            <a:ext cx="4733925" cy="495300"/>
          </a:xfrm>
          <a:prstGeom prst="rect">
            <a:avLst/>
          </a:prstGeom>
          <a:noFill/>
          <a:ln>
            <a:noFill/>
          </a:ln>
        </p:spPr>
      </p:pic>
      <p:pic>
        <p:nvPicPr>
          <p:cNvPr id="489" name="Google Shape;489;p55"/>
          <p:cNvPicPr preferRelativeResize="0"/>
          <p:nvPr/>
        </p:nvPicPr>
        <p:blipFill rotWithShape="1">
          <a:blip r:embed="rId4">
            <a:alphaModFix/>
          </a:blip>
          <a:srcRect b="0" l="0" r="0" t="0"/>
          <a:stretch/>
        </p:blipFill>
        <p:spPr>
          <a:xfrm>
            <a:off x="438150" y="1714500"/>
            <a:ext cx="8267700" cy="3429000"/>
          </a:xfrm>
          <a:prstGeom prst="rect">
            <a:avLst/>
          </a:prstGeom>
          <a:noFill/>
          <a:ln>
            <a:noFill/>
          </a:ln>
        </p:spPr>
      </p:pic>
      <p:pic>
        <p:nvPicPr>
          <p:cNvPr id="490" name="Google Shape;490;p55"/>
          <p:cNvPicPr preferRelativeResize="0"/>
          <p:nvPr/>
        </p:nvPicPr>
        <p:blipFill rotWithShape="1">
          <a:blip r:embed="rId5">
            <a:alphaModFix/>
          </a:blip>
          <a:srcRect b="0" l="0" r="0" t="0"/>
          <a:stretch/>
        </p:blipFill>
        <p:spPr>
          <a:xfrm>
            <a:off x="523875" y="5653087"/>
            <a:ext cx="8096250" cy="314325"/>
          </a:xfrm>
          <a:prstGeom prst="rect">
            <a:avLst/>
          </a:prstGeom>
          <a:noFill/>
          <a:ln>
            <a:noFill/>
          </a:ln>
        </p:spPr>
      </p:pic>
      <p:sp>
        <p:nvSpPr>
          <p:cNvPr id="491" name="Google Shape;491;p55"/>
          <p:cNvSpPr txBox="1"/>
          <p:nvPr/>
        </p:nvSpPr>
        <p:spPr>
          <a:xfrm>
            <a:off x="377825" y="5081270"/>
            <a:ext cx="3186430" cy="3371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C4=NULL, Hence L4=NULL</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97" name="Google Shape;497;p56"/>
          <p:cNvPicPr preferRelativeResize="0"/>
          <p:nvPr/>
        </p:nvPicPr>
        <p:blipFill rotWithShape="1">
          <a:blip r:embed="rId3">
            <a:alphaModFix/>
          </a:blip>
          <a:srcRect b="0" l="0" r="0" t="0"/>
          <a:stretch/>
        </p:blipFill>
        <p:spPr>
          <a:xfrm>
            <a:off x="423862" y="1200150"/>
            <a:ext cx="8296275" cy="4457700"/>
          </a:xfrm>
          <a:prstGeom prst="rect">
            <a:avLst/>
          </a:prstGeom>
          <a:noFill/>
          <a:ln>
            <a:noFill/>
          </a:ln>
        </p:spPr>
      </p:pic>
      <p:sp>
        <p:nvSpPr>
          <p:cNvPr id="498" name="Google Shape;498;p56"/>
          <p:cNvSpPr txBox="1"/>
          <p:nvPr/>
        </p:nvSpPr>
        <p:spPr>
          <a:xfrm>
            <a:off x="533400" y="5334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3600" u="none" cap="none" strike="noStrike">
                <a:solidFill>
                  <a:schemeClr val="dk2"/>
                </a:solidFill>
                <a:latin typeface="Tahoma"/>
                <a:ea typeface="Tahoma"/>
                <a:cs typeface="Tahoma"/>
                <a:sym typeface="Tahoma"/>
              </a:rPr>
              <a:t>Exercise</a:t>
            </a:r>
            <a:endParaRPr b="0" i="0" sz="3600" u="none" cap="none" strike="noStrike">
              <a:solidFill>
                <a:schemeClr val="dk2"/>
              </a:solidFill>
              <a:latin typeface="Tahoma"/>
              <a:ea typeface="Tahoma"/>
              <a:cs typeface="Tahoma"/>
              <a:sym typeface="Tahom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04" name="Google Shape;504;p57"/>
          <p:cNvSpPr txBox="1"/>
          <p:nvPr/>
        </p:nvSpPr>
        <p:spPr>
          <a:xfrm>
            <a:off x="533400" y="5334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3600" u="none" cap="none" strike="noStrike">
                <a:solidFill>
                  <a:schemeClr val="dk2"/>
                </a:solidFill>
                <a:latin typeface="Tahoma"/>
                <a:ea typeface="Tahoma"/>
                <a:cs typeface="Tahoma"/>
                <a:sym typeface="Tahoma"/>
              </a:rPr>
              <a:t>Exercise 2</a:t>
            </a:r>
            <a:endParaRPr b="0" i="0" sz="3600" u="none" cap="none" strike="noStrike">
              <a:solidFill>
                <a:schemeClr val="dk2"/>
              </a:solidFill>
              <a:latin typeface="Tahoma"/>
              <a:ea typeface="Tahoma"/>
              <a:cs typeface="Tahoma"/>
              <a:sym typeface="Tahoma"/>
            </a:endParaRPr>
          </a:p>
        </p:txBody>
      </p:sp>
      <p:pic>
        <p:nvPicPr>
          <p:cNvPr id="505" name="Google Shape;505;p57"/>
          <p:cNvPicPr preferRelativeResize="0"/>
          <p:nvPr/>
        </p:nvPicPr>
        <p:blipFill rotWithShape="1">
          <a:blip r:embed="rId3">
            <a:alphaModFix/>
          </a:blip>
          <a:srcRect b="0" l="0" r="0" t="0"/>
          <a:stretch/>
        </p:blipFill>
        <p:spPr>
          <a:xfrm>
            <a:off x="2733675" y="1409700"/>
            <a:ext cx="3676650" cy="4038600"/>
          </a:xfrm>
          <a:prstGeom prst="rect">
            <a:avLst/>
          </a:prstGeom>
          <a:noFill/>
          <a:ln>
            <a:noFill/>
          </a:ln>
        </p:spPr>
      </p:pic>
      <p:pic>
        <p:nvPicPr>
          <p:cNvPr id="506" name="Google Shape;506;p57"/>
          <p:cNvPicPr preferRelativeResize="0"/>
          <p:nvPr/>
        </p:nvPicPr>
        <p:blipFill rotWithShape="1">
          <a:blip r:embed="rId4">
            <a:alphaModFix/>
          </a:blip>
          <a:srcRect b="0" l="0" r="0" t="0"/>
          <a:stretch/>
        </p:blipFill>
        <p:spPr>
          <a:xfrm>
            <a:off x="2102012" y="5448300"/>
            <a:ext cx="3857625" cy="1304925"/>
          </a:xfrm>
          <a:prstGeom prst="rect">
            <a:avLst/>
          </a:prstGeom>
          <a:noFill/>
          <a:ln>
            <a:noFill/>
          </a:ln>
        </p:spPr>
      </p:pic>
      <p:sp>
        <p:nvSpPr>
          <p:cNvPr id="507" name="Google Shape;507;p57"/>
          <p:cNvSpPr txBox="1"/>
          <p:nvPr/>
        </p:nvSpPr>
        <p:spPr>
          <a:xfrm>
            <a:off x="6315500" y="5824175"/>
            <a:ext cx="3224400" cy="60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ahoma"/>
                <a:ea typeface="Tahoma"/>
                <a:cs typeface="Tahoma"/>
                <a:sym typeface="Tahoma"/>
              </a:rPr>
              <a:t>min Sup=3</a:t>
            </a:r>
            <a:endParaRPr b="0" i="0" sz="2800" u="none" cap="none" strike="noStrike">
              <a:solidFill>
                <a:schemeClr val="dk1"/>
              </a:solidFill>
              <a:latin typeface="Tahoma"/>
              <a:ea typeface="Tahoma"/>
              <a:cs typeface="Tahoma"/>
              <a:sym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13" name="Google Shape;513;p58"/>
          <p:cNvSpPr txBox="1"/>
          <p:nvPr/>
        </p:nvSpPr>
        <p:spPr>
          <a:xfrm>
            <a:off x="533400" y="5334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3600" u="none" cap="none" strike="noStrike">
                <a:solidFill>
                  <a:schemeClr val="dk2"/>
                </a:solidFill>
                <a:latin typeface="Tahoma"/>
                <a:ea typeface="Tahoma"/>
                <a:cs typeface="Tahoma"/>
                <a:sym typeface="Tahoma"/>
              </a:rPr>
              <a:t>Exercise 2</a:t>
            </a:r>
            <a:endParaRPr b="0" i="0" sz="3600" u="none" cap="none" strike="noStrike">
              <a:solidFill>
                <a:schemeClr val="dk2"/>
              </a:solidFill>
              <a:latin typeface="Tahoma"/>
              <a:ea typeface="Tahoma"/>
              <a:cs typeface="Tahoma"/>
              <a:sym typeface="Tahoma"/>
            </a:endParaRPr>
          </a:p>
        </p:txBody>
      </p:sp>
      <p:pic>
        <p:nvPicPr>
          <p:cNvPr id="514" name="Google Shape;514;p58"/>
          <p:cNvPicPr preferRelativeResize="0"/>
          <p:nvPr/>
        </p:nvPicPr>
        <p:blipFill rotWithShape="1">
          <a:blip r:embed="rId3">
            <a:alphaModFix/>
          </a:blip>
          <a:srcRect b="0" l="0" r="0" t="0"/>
          <a:stretch/>
        </p:blipFill>
        <p:spPr>
          <a:xfrm>
            <a:off x="633412" y="1287527"/>
            <a:ext cx="7877175" cy="5495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20" name="Google Shape;520;p59"/>
          <p:cNvSpPr txBox="1"/>
          <p:nvPr/>
        </p:nvSpPr>
        <p:spPr>
          <a:xfrm>
            <a:off x="533400" y="5334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3600" u="none" cap="none" strike="noStrike">
                <a:solidFill>
                  <a:schemeClr val="dk2"/>
                </a:solidFill>
                <a:latin typeface="Tahoma"/>
                <a:ea typeface="Tahoma"/>
                <a:cs typeface="Tahoma"/>
                <a:sym typeface="Tahoma"/>
              </a:rPr>
              <a:t>Exercise 2</a:t>
            </a:r>
            <a:endParaRPr b="0" i="0" sz="3600" u="none" cap="none" strike="noStrike">
              <a:solidFill>
                <a:schemeClr val="dk2"/>
              </a:solidFill>
              <a:latin typeface="Tahoma"/>
              <a:ea typeface="Tahoma"/>
              <a:cs typeface="Tahoma"/>
              <a:sym typeface="Tahoma"/>
            </a:endParaRPr>
          </a:p>
        </p:txBody>
      </p:sp>
      <p:pic>
        <p:nvPicPr>
          <p:cNvPr id="521" name="Google Shape;521;p59"/>
          <p:cNvPicPr preferRelativeResize="0"/>
          <p:nvPr/>
        </p:nvPicPr>
        <p:blipFill rotWithShape="1">
          <a:blip r:embed="rId3">
            <a:alphaModFix/>
          </a:blip>
          <a:srcRect b="0" l="0" r="0" t="0"/>
          <a:stretch/>
        </p:blipFill>
        <p:spPr>
          <a:xfrm>
            <a:off x="661987" y="1276253"/>
            <a:ext cx="8048625" cy="558174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27" name="Google Shape;527;p60"/>
          <p:cNvSpPr txBox="1"/>
          <p:nvPr/>
        </p:nvSpPr>
        <p:spPr>
          <a:xfrm>
            <a:off x="533400" y="5334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3600" u="none" cap="none" strike="noStrike">
                <a:solidFill>
                  <a:schemeClr val="dk2"/>
                </a:solidFill>
                <a:latin typeface="Tahoma"/>
                <a:ea typeface="Tahoma"/>
                <a:cs typeface="Tahoma"/>
                <a:sym typeface="Tahoma"/>
              </a:rPr>
              <a:t>Exercise 2</a:t>
            </a:r>
            <a:endParaRPr b="0" i="0" sz="3600" u="none" cap="none" strike="noStrike">
              <a:solidFill>
                <a:schemeClr val="dk2"/>
              </a:solidFill>
              <a:latin typeface="Tahoma"/>
              <a:ea typeface="Tahoma"/>
              <a:cs typeface="Tahoma"/>
              <a:sym typeface="Tahoma"/>
            </a:endParaRPr>
          </a:p>
        </p:txBody>
      </p:sp>
      <p:pic>
        <p:nvPicPr>
          <p:cNvPr id="528" name="Google Shape;528;p60"/>
          <p:cNvPicPr preferRelativeResize="0"/>
          <p:nvPr/>
        </p:nvPicPr>
        <p:blipFill rotWithShape="1">
          <a:blip r:embed="rId3">
            <a:alphaModFix/>
          </a:blip>
          <a:srcRect b="0" l="0" r="0" t="0"/>
          <a:stretch/>
        </p:blipFill>
        <p:spPr>
          <a:xfrm>
            <a:off x="210425" y="1315616"/>
            <a:ext cx="8181975" cy="57983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34" name="Google Shape;534;p61"/>
          <p:cNvSpPr txBox="1"/>
          <p:nvPr/>
        </p:nvSpPr>
        <p:spPr>
          <a:xfrm>
            <a:off x="533400" y="5334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3600" u="none" cap="none" strike="noStrike">
                <a:solidFill>
                  <a:schemeClr val="dk2"/>
                </a:solidFill>
                <a:latin typeface="Tahoma"/>
                <a:ea typeface="Tahoma"/>
                <a:cs typeface="Tahoma"/>
                <a:sym typeface="Tahoma"/>
              </a:rPr>
              <a:t>Exercise 2</a:t>
            </a:r>
            <a:endParaRPr b="0" i="0" sz="3600" u="none" cap="none" strike="noStrike">
              <a:solidFill>
                <a:schemeClr val="dk2"/>
              </a:solidFill>
              <a:latin typeface="Tahoma"/>
              <a:ea typeface="Tahoma"/>
              <a:cs typeface="Tahoma"/>
              <a:sym typeface="Tahoma"/>
            </a:endParaRPr>
          </a:p>
        </p:txBody>
      </p:sp>
      <p:pic>
        <p:nvPicPr>
          <p:cNvPr id="535" name="Google Shape;535;p61"/>
          <p:cNvPicPr preferRelativeResize="0"/>
          <p:nvPr/>
        </p:nvPicPr>
        <p:blipFill rotWithShape="1">
          <a:blip r:embed="rId3">
            <a:alphaModFix/>
          </a:blip>
          <a:srcRect b="0" l="0" r="0" t="0"/>
          <a:stretch/>
        </p:blipFill>
        <p:spPr>
          <a:xfrm>
            <a:off x="409575" y="1400175"/>
            <a:ext cx="8324850" cy="4057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41" name="Google Shape;541;p62"/>
          <p:cNvSpPr txBox="1"/>
          <p:nvPr/>
        </p:nvSpPr>
        <p:spPr>
          <a:xfrm>
            <a:off x="533400" y="5334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3600" u="none" cap="none" strike="noStrike">
                <a:solidFill>
                  <a:schemeClr val="dk2"/>
                </a:solidFill>
                <a:latin typeface="Tahoma"/>
                <a:ea typeface="Tahoma"/>
                <a:cs typeface="Tahoma"/>
                <a:sym typeface="Tahoma"/>
              </a:rPr>
              <a:t>Exercise 2</a:t>
            </a:r>
            <a:endParaRPr b="0" i="0" sz="3600" u="none" cap="none" strike="noStrike">
              <a:solidFill>
                <a:schemeClr val="dk2"/>
              </a:solidFill>
              <a:latin typeface="Tahoma"/>
              <a:ea typeface="Tahoma"/>
              <a:cs typeface="Tahoma"/>
              <a:sym typeface="Tahoma"/>
            </a:endParaRPr>
          </a:p>
        </p:txBody>
      </p:sp>
      <p:pic>
        <p:nvPicPr>
          <p:cNvPr id="542" name="Google Shape;542;p62"/>
          <p:cNvPicPr preferRelativeResize="0"/>
          <p:nvPr/>
        </p:nvPicPr>
        <p:blipFill rotWithShape="1">
          <a:blip r:embed="rId3">
            <a:alphaModFix/>
          </a:blip>
          <a:srcRect b="0" l="0" r="0" t="0"/>
          <a:stretch/>
        </p:blipFill>
        <p:spPr>
          <a:xfrm>
            <a:off x="457200" y="1433512"/>
            <a:ext cx="8229600" cy="4752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Basic Terms of Association Rule Mining</a:t>
            </a:r>
            <a:endParaRPr/>
          </a:p>
        </p:txBody>
      </p:sp>
      <p:sp>
        <p:nvSpPr>
          <p:cNvPr id="134" name="Google Shape;134;p1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5" name="Google Shape;135;p18"/>
          <p:cNvPicPr preferRelativeResize="0"/>
          <p:nvPr/>
        </p:nvPicPr>
        <p:blipFill rotWithShape="1">
          <a:blip r:embed="rId3">
            <a:alphaModFix/>
          </a:blip>
          <a:srcRect b="0" l="0" r="0" t="0"/>
          <a:stretch/>
        </p:blipFill>
        <p:spPr>
          <a:xfrm>
            <a:off x="557200" y="1400175"/>
            <a:ext cx="8129599" cy="5179801"/>
          </a:xfrm>
          <a:prstGeom prst="rect">
            <a:avLst/>
          </a:prstGeom>
          <a:noFill/>
          <a:ln>
            <a:noFill/>
          </a:ln>
        </p:spPr>
      </p:pic>
      <p:sp>
        <p:nvSpPr>
          <p:cNvPr id="136" name="Google Shape;136;p18"/>
          <p:cNvSpPr txBox="1"/>
          <p:nvPr/>
        </p:nvSpPr>
        <p:spPr>
          <a:xfrm>
            <a:off x="2873829" y="3097763"/>
            <a:ext cx="25099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Absolute support</a:t>
            </a:r>
            <a:endParaRPr b="1" i="0" sz="1400" u="none" cap="none" strike="noStrike">
              <a:solidFill>
                <a:srgbClr val="FF0000"/>
              </a:solidFill>
              <a:latin typeface="Arial"/>
              <a:ea typeface="Arial"/>
              <a:cs typeface="Arial"/>
              <a:sym typeface="Arial"/>
            </a:endParaRPr>
          </a:p>
        </p:txBody>
      </p:sp>
      <p:sp>
        <p:nvSpPr>
          <p:cNvPr id="137" name="Google Shape;137;p18"/>
          <p:cNvSpPr txBox="1"/>
          <p:nvPr/>
        </p:nvSpPr>
        <p:spPr>
          <a:xfrm>
            <a:off x="5945159" y="4156785"/>
            <a:ext cx="250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83F24"/>
                </a:solidFill>
                <a:latin typeface="Arial"/>
                <a:ea typeface="Arial"/>
                <a:cs typeface="Arial"/>
                <a:sym typeface="Arial"/>
              </a:rPr>
              <a:t>Relative support</a:t>
            </a:r>
            <a:endParaRPr b="1" i="0" sz="1400" u="none" cap="none" strike="noStrike">
              <a:solidFill>
                <a:srgbClr val="F83F24"/>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48" name="Google Shape;548;p63"/>
          <p:cNvSpPr txBox="1"/>
          <p:nvPr/>
        </p:nvSpPr>
        <p:spPr>
          <a:xfrm>
            <a:off x="533400" y="5334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3600" u="none" cap="none" strike="noStrike">
                <a:solidFill>
                  <a:schemeClr val="dk2"/>
                </a:solidFill>
                <a:latin typeface="Tahoma"/>
                <a:ea typeface="Tahoma"/>
                <a:cs typeface="Tahoma"/>
                <a:sym typeface="Tahoma"/>
              </a:rPr>
              <a:t>Exercise 2</a:t>
            </a:r>
            <a:endParaRPr b="0" i="0" sz="3600" u="none" cap="none" strike="noStrike">
              <a:solidFill>
                <a:schemeClr val="dk2"/>
              </a:solidFill>
              <a:latin typeface="Tahoma"/>
              <a:ea typeface="Tahoma"/>
              <a:cs typeface="Tahoma"/>
              <a:sym typeface="Tahoma"/>
            </a:endParaRPr>
          </a:p>
        </p:txBody>
      </p:sp>
      <p:pic>
        <p:nvPicPr>
          <p:cNvPr id="549" name="Google Shape;549;p63"/>
          <p:cNvPicPr preferRelativeResize="0"/>
          <p:nvPr/>
        </p:nvPicPr>
        <p:blipFill rotWithShape="1">
          <a:blip r:embed="rId3">
            <a:alphaModFix/>
          </a:blip>
          <a:srcRect b="0" l="0" r="0" t="0"/>
          <a:stretch/>
        </p:blipFill>
        <p:spPr>
          <a:xfrm>
            <a:off x="419100" y="1357312"/>
            <a:ext cx="8305800" cy="4143375"/>
          </a:xfrm>
          <a:prstGeom prst="rect">
            <a:avLst/>
          </a:prstGeom>
          <a:noFill/>
          <a:ln>
            <a:noFill/>
          </a:ln>
        </p:spPr>
      </p:pic>
      <p:sp>
        <p:nvSpPr>
          <p:cNvPr id="550" name="Google Shape;550;p63"/>
          <p:cNvSpPr/>
          <p:nvPr/>
        </p:nvSpPr>
        <p:spPr>
          <a:xfrm>
            <a:off x="4677775" y="5005325"/>
            <a:ext cx="614100" cy="187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ahoma"/>
              <a:ea typeface="Tahoma"/>
              <a:cs typeface="Tahoma"/>
              <a:sym typeface="Tahoma"/>
            </a:endParaRPr>
          </a:p>
        </p:txBody>
      </p:sp>
      <p:sp>
        <p:nvSpPr>
          <p:cNvPr id="551" name="Google Shape;551;p63"/>
          <p:cNvSpPr txBox="1"/>
          <p:nvPr/>
        </p:nvSpPr>
        <p:spPr>
          <a:xfrm>
            <a:off x="4746000" y="4827900"/>
            <a:ext cx="307200" cy="18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Tahoma"/>
                <a:ea typeface="Tahoma"/>
                <a:cs typeface="Tahoma"/>
                <a:sym typeface="Tahoma"/>
              </a:rPr>
              <a:t>D</a:t>
            </a:r>
            <a:endParaRPr b="0" i="0" sz="2100" u="none" cap="none" strike="noStrike">
              <a:solidFill>
                <a:schemeClr val="dk1"/>
              </a:solidFill>
              <a:latin typeface="Tahoma"/>
              <a:ea typeface="Tahoma"/>
              <a:cs typeface="Tahoma"/>
              <a:sym typeface="Tahom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4"/>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Apriori Algorithm</a:t>
            </a:r>
            <a:endParaRPr/>
          </a:p>
        </p:txBody>
      </p:sp>
      <p:sp>
        <p:nvSpPr>
          <p:cNvPr id="557" name="Google Shape;557;p6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58" name="Google Shape;558;p64"/>
          <p:cNvPicPr preferRelativeResize="0"/>
          <p:nvPr/>
        </p:nvPicPr>
        <p:blipFill rotWithShape="1">
          <a:blip r:embed="rId3">
            <a:alphaModFix/>
          </a:blip>
          <a:srcRect b="0" l="0" r="0" t="0"/>
          <a:stretch/>
        </p:blipFill>
        <p:spPr>
          <a:xfrm>
            <a:off x="852325" y="1433525"/>
            <a:ext cx="7043900" cy="4586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5"/>
          <p:cNvSpPr txBox="1"/>
          <p:nvPr>
            <p:ph type="title"/>
          </p:nvPr>
        </p:nvSpPr>
        <p:spPr>
          <a:xfrm>
            <a:off x="381000" y="10668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a:t>
            </a:r>
            <a:br>
              <a:rPr lang="en-US"/>
            </a:br>
            <a:endParaRPr/>
          </a:p>
        </p:txBody>
      </p:sp>
      <p:sp>
        <p:nvSpPr>
          <p:cNvPr id="565" name="Google Shape;565;p6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66" name="Google Shape;566;p65"/>
          <p:cNvPicPr preferRelativeResize="0"/>
          <p:nvPr/>
        </p:nvPicPr>
        <p:blipFill rotWithShape="1">
          <a:blip r:embed="rId3">
            <a:alphaModFix/>
          </a:blip>
          <a:srcRect b="0" l="0" r="0" t="0"/>
          <a:stretch/>
        </p:blipFill>
        <p:spPr>
          <a:xfrm>
            <a:off x="504968" y="1904999"/>
            <a:ext cx="8181832" cy="386800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1" name="Shape 571"/>
        <p:cNvGrpSpPr/>
        <p:nvPr/>
      </p:nvGrpSpPr>
      <p:grpSpPr>
        <a:xfrm>
          <a:off x="0" y="0"/>
          <a:ext cx="0" cy="0"/>
          <a:chOff x="0" y="0"/>
          <a:chExt cx="0" cy="0"/>
        </a:xfrm>
      </p:grpSpPr>
      <p:sp>
        <p:nvSpPr>
          <p:cNvPr id="572" name="Google Shape;572;p66"/>
          <p:cNvSpPr txBox="1"/>
          <p:nvPr>
            <p:ph type="title"/>
          </p:nvPr>
        </p:nvSpPr>
        <p:spPr>
          <a:xfrm>
            <a:off x="381000" y="10668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a:t>
            </a:r>
            <a:br>
              <a:rPr lang="en-US"/>
            </a:br>
            <a:endParaRPr/>
          </a:p>
        </p:txBody>
      </p:sp>
      <p:sp>
        <p:nvSpPr>
          <p:cNvPr id="573" name="Google Shape;573;p6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74" name="Google Shape;574;p66"/>
          <p:cNvPicPr preferRelativeResize="0"/>
          <p:nvPr/>
        </p:nvPicPr>
        <p:blipFill rotWithShape="1">
          <a:blip r:embed="rId3">
            <a:alphaModFix/>
          </a:blip>
          <a:srcRect b="0" l="0" r="0" t="0"/>
          <a:stretch/>
        </p:blipFill>
        <p:spPr>
          <a:xfrm>
            <a:off x="109182" y="1557337"/>
            <a:ext cx="8925636" cy="491966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7"/>
          <p:cNvSpPr txBox="1"/>
          <p:nvPr>
            <p:ph type="title"/>
          </p:nvPr>
        </p:nvSpPr>
        <p:spPr>
          <a:xfrm>
            <a:off x="0" y="838200"/>
            <a:ext cx="89937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400"/>
              <a:t>Improving Efficiency of Apriori Algorithm: Hash Based Technique </a:t>
            </a:r>
            <a:r>
              <a:rPr lang="en-US" sz="2400">
                <a:solidFill>
                  <a:schemeClr val="dk1"/>
                </a:solidFill>
              </a:rPr>
              <a:t>(hashing itemsets into corresponding buckets)</a:t>
            </a:r>
            <a:br>
              <a:rPr lang="en-US" sz="2400"/>
            </a:br>
            <a:endParaRPr sz="2400"/>
          </a:p>
        </p:txBody>
      </p:sp>
      <p:sp>
        <p:nvSpPr>
          <p:cNvPr id="581" name="Google Shape;581;p6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82" name="Google Shape;582;p67"/>
          <p:cNvSpPr txBox="1"/>
          <p:nvPr/>
        </p:nvSpPr>
        <p:spPr>
          <a:xfrm>
            <a:off x="139900" y="1344300"/>
            <a:ext cx="8853900" cy="52884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chemeClr val="dk1"/>
              </a:buClr>
              <a:buSzPts val="2100"/>
              <a:buFont typeface="Tahoma"/>
              <a:buChar char="●"/>
            </a:pPr>
            <a:r>
              <a:rPr b="0" i="0" lang="en-US" sz="2100" u="none" cap="none" strike="noStrike">
                <a:solidFill>
                  <a:schemeClr val="dk1"/>
                </a:solidFill>
                <a:latin typeface="Tahoma"/>
                <a:ea typeface="Tahoma"/>
                <a:cs typeface="Tahoma"/>
                <a:sym typeface="Tahoma"/>
              </a:rPr>
              <a:t>A hash-based technique can be used </a:t>
            </a:r>
            <a:r>
              <a:rPr b="0" i="0" lang="en-US" sz="2100" u="none" cap="none" strike="noStrike">
                <a:solidFill>
                  <a:srgbClr val="FF0000"/>
                </a:solidFill>
                <a:latin typeface="Tahoma"/>
                <a:ea typeface="Tahoma"/>
                <a:cs typeface="Tahoma"/>
                <a:sym typeface="Tahoma"/>
              </a:rPr>
              <a:t>to reduce the size of the candidate k-itemsets,</a:t>
            </a:r>
            <a:r>
              <a:rPr b="0" i="0" lang="en-US" sz="2100" u="none" cap="none" strike="noStrike">
                <a:solidFill>
                  <a:schemeClr val="dk1"/>
                </a:solidFill>
                <a:latin typeface="Tahoma"/>
                <a:ea typeface="Tahoma"/>
                <a:cs typeface="Tahoma"/>
                <a:sym typeface="Tahoma"/>
              </a:rPr>
              <a:t> Ck, for k &gt; 1.</a:t>
            </a:r>
            <a:endParaRPr b="0" i="0" sz="21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Tahoma"/>
                <a:ea typeface="Tahoma"/>
                <a:cs typeface="Tahoma"/>
                <a:sym typeface="Tahoma"/>
              </a:rPr>
              <a:t>For example, when scanning each transaction in the database to generate the frequent 1-itemsets (L1), we can do following:</a:t>
            </a:r>
            <a:endParaRPr b="0" i="0" sz="2100" u="none" cap="none" strike="noStrike">
              <a:solidFill>
                <a:schemeClr val="dk1"/>
              </a:solidFill>
              <a:latin typeface="Tahoma"/>
              <a:ea typeface="Tahoma"/>
              <a:cs typeface="Tahoma"/>
              <a:sym typeface="Tahoma"/>
            </a:endParaRPr>
          </a:p>
          <a:p>
            <a:pPr indent="-361950" lvl="0" marL="457200" marR="0" rtl="0" algn="l">
              <a:lnSpc>
                <a:spcPct val="100000"/>
              </a:lnSpc>
              <a:spcBef>
                <a:spcPts val="0"/>
              </a:spcBef>
              <a:spcAft>
                <a:spcPts val="0"/>
              </a:spcAft>
              <a:buClr>
                <a:schemeClr val="dk1"/>
              </a:buClr>
              <a:buSzPts val="2100"/>
              <a:buFont typeface="Tahoma"/>
              <a:buAutoNum type="arabicPeriod"/>
            </a:pPr>
            <a:r>
              <a:rPr b="0" i="0" lang="en-US" sz="2100" u="none" cap="none" strike="noStrike">
                <a:solidFill>
                  <a:schemeClr val="dk1"/>
                </a:solidFill>
                <a:latin typeface="Tahoma"/>
                <a:ea typeface="Tahoma"/>
                <a:cs typeface="Tahoma"/>
                <a:sym typeface="Tahoma"/>
              </a:rPr>
              <a:t>Generate all the 2-itemsets for each transaction, </a:t>
            </a:r>
            <a:endParaRPr b="0" i="0" sz="2100" u="none" cap="none" strike="noStrike">
              <a:solidFill>
                <a:schemeClr val="dk1"/>
              </a:solidFill>
              <a:latin typeface="Tahoma"/>
              <a:ea typeface="Tahoma"/>
              <a:cs typeface="Tahoma"/>
              <a:sym typeface="Tahoma"/>
            </a:endParaRPr>
          </a:p>
          <a:p>
            <a:pPr indent="-361950" lvl="0" marL="457200" marR="0" rtl="0" algn="l">
              <a:lnSpc>
                <a:spcPct val="100000"/>
              </a:lnSpc>
              <a:spcBef>
                <a:spcPts val="0"/>
              </a:spcBef>
              <a:spcAft>
                <a:spcPts val="0"/>
              </a:spcAft>
              <a:buClr>
                <a:schemeClr val="dk1"/>
              </a:buClr>
              <a:buSzPts val="2100"/>
              <a:buFont typeface="Tahoma"/>
              <a:buAutoNum type="arabicPeriod"/>
            </a:pPr>
            <a:r>
              <a:rPr b="0" i="0" lang="en-US" sz="2100" u="none" cap="none" strike="noStrike">
                <a:solidFill>
                  <a:schemeClr val="dk1"/>
                </a:solidFill>
                <a:latin typeface="Tahoma"/>
                <a:ea typeface="Tahoma"/>
                <a:cs typeface="Tahoma"/>
                <a:sym typeface="Tahoma"/>
              </a:rPr>
              <a:t>Hash (i.e., map) them into the different buckets of a hash table structure, and</a:t>
            </a:r>
            <a:endParaRPr b="0" i="0" sz="2100" u="none" cap="none" strike="noStrike">
              <a:solidFill>
                <a:schemeClr val="dk1"/>
              </a:solidFill>
              <a:latin typeface="Tahoma"/>
              <a:ea typeface="Tahoma"/>
              <a:cs typeface="Tahoma"/>
              <a:sym typeface="Tahoma"/>
            </a:endParaRPr>
          </a:p>
          <a:p>
            <a:pPr indent="-361950" lvl="0" marL="457200" marR="0" rtl="0" algn="l">
              <a:lnSpc>
                <a:spcPct val="100000"/>
              </a:lnSpc>
              <a:spcBef>
                <a:spcPts val="0"/>
              </a:spcBef>
              <a:spcAft>
                <a:spcPts val="0"/>
              </a:spcAft>
              <a:buClr>
                <a:schemeClr val="dk1"/>
              </a:buClr>
              <a:buSzPts val="2100"/>
              <a:buFont typeface="Tahoma"/>
              <a:buAutoNum type="arabicPeriod"/>
            </a:pPr>
            <a:r>
              <a:rPr b="0" i="0" lang="en-US" sz="2100" u="none" cap="none" strike="noStrike">
                <a:solidFill>
                  <a:schemeClr val="dk1"/>
                </a:solidFill>
                <a:latin typeface="Tahoma"/>
                <a:ea typeface="Tahoma"/>
                <a:cs typeface="Tahoma"/>
                <a:sym typeface="Tahoma"/>
              </a:rPr>
              <a:t>Increase the corresponding bucket counts. </a:t>
            </a:r>
            <a:endParaRPr b="0" i="0" sz="21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Tahoma"/>
              <a:ea typeface="Tahoma"/>
              <a:cs typeface="Tahoma"/>
              <a:sym typeface="Tahoma"/>
            </a:endParaRPr>
          </a:p>
          <a:p>
            <a:pPr indent="-361950" lvl="0" marL="457200" marR="0" rtl="0" algn="l">
              <a:lnSpc>
                <a:spcPct val="100000"/>
              </a:lnSpc>
              <a:spcBef>
                <a:spcPts val="0"/>
              </a:spcBef>
              <a:spcAft>
                <a:spcPts val="0"/>
              </a:spcAft>
              <a:buClr>
                <a:schemeClr val="dk1"/>
              </a:buClr>
              <a:buSzPts val="2100"/>
              <a:buFont typeface="Tahoma"/>
              <a:buChar char="●"/>
            </a:pPr>
            <a:r>
              <a:rPr b="0" i="0" lang="en-US" sz="2100" u="none" cap="none" strike="noStrike">
                <a:solidFill>
                  <a:schemeClr val="dk1"/>
                </a:solidFill>
                <a:latin typeface="Tahoma"/>
                <a:ea typeface="Tahoma"/>
                <a:cs typeface="Tahoma"/>
                <a:sym typeface="Tahoma"/>
              </a:rPr>
              <a:t>A 2-itemset with a corresponding bucket count in the hash table that is below the support threshold cannot be frequent and thus should</a:t>
            </a:r>
            <a:endParaRPr b="0" i="0" sz="21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dk1"/>
                </a:solidFill>
                <a:latin typeface="Tahoma"/>
                <a:ea typeface="Tahoma"/>
                <a:cs typeface="Tahoma"/>
                <a:sym typeface="Tahoma"/>
              </a:rPr>
              <a:t>be removed from the candidate set. Such a hash-based technique may substantially reduce the number of candidate k-itemsets examined (especially when k = 2).</a:t>
            </a:r>
            <a:endParaRPr b="0" i="0" sz="21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Tahoma"/>
              <a:ea typeface="Tahoma"/>
              <a:cs typeface="Tahoma"/>
              <a:sym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8"/>
          <p:cNvSpPr txBox="1"/>
          <p:nvPr>
            <p:ph type="title"/>
          </p:nvPr>
        </p:nvSpPr>
        <p:spPr>
          <a:xfrm>
            <a:off x="381000" y="10668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 Hash Based Technique </a:t>
            </a:r>
            <a:br>
              <a:rPr lang="en-US"/>
            </a:br>
            <a:endParaRPr/>
          </a:p>
        </p:txBody>
      </p:sp>
      <p:sp>
        <p:nvSpPr>
          <p:cNvPr id="589" name="Google Shape;589;p6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90" name="Google Shape;590;p68"/>
          <p:cNvPicPr preferRelativeResize="0"/>
          <p:nvPr/>
        </p:nvPicPr>
        <p:blipFill rotWithShape="1">
          <a:blip r:embed="rId3">
            <a:alphaModFix/>
          </a:blip>
          <a:srcRect b="0" l="0" r="0" t="0"/>
          <a:stretch/>
        </p:blipFill>
        <p:spPr>
          <a:xfrm>
            <a:off x="381000" y="1371600"/>
            <a:ext cx="8197472" cy="538247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9"/>
          <p:cNvSpPr txBox="1"/>
          <p:nvPr>
            <p:ph type="title"/>
          </p:nvPr>
        </p:nvSpPr>
        <p:spPr>
          <a:xfrm>
            <a:off x="381000" y="10668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a:t>
            </a:r>
            <a:br>
              <a:rPr lang="en-US"/>
            </a:br>
            <a:endParaRPr/>
          </a:p>
        </p:txBody>
      </p:sp>
      <p:sp>
        <p:nvSpPr>
          <p:cNvPr id="597" name="Google Shape;597;p6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98" name="Google Shape;598;p69"/>
          <p:cNvPicPr preferRelativeResize="0"/>
          <p:nvPr/>
        </p:nvPicPr>
        <p:blipFill rotWithShape="1">
          <a:blip r:embed="rId3">
            <a:alphaModFix/>
          </a:blip>
          <a:srcRect b="0" l="0" r="0" t="0"/>
          <a:stretch/>
        </p:blipFill>
        <p:spPr>
          <a:xfrm>
            <a:off x="381000" y="1366766"/>
            <a:ext cx="8305800" cy="4037747"/>
          </a:xfrm>
          <a:prstGeom prst="rect">
            <a:avLst/>
          </a:prstGeom>
          <a:noFill/>
          <a:ln>
            <a:noFill/>
          </a:ln>
        </p:spPr>
      </p:pic>
      <p:pic>
        <p:nvPicPr>
          <p:cNvPr id="599" name="Google Shape;599;p69"/>
          <p:cNvPicPr preferRelativeResize="0"/>
          <p:nvPr/>
        </p:nvPicPr>
        <p:blipFill rotWithShape="1">
          <a:blip r:embed="rId4">
            <a:alphaModFix/>
          </a:blip>
          <a:srcRect b="0" l="0" r="0" t="0"/>
          <a:stretch/>
        </p:blipFill>
        <p:spPr>
          <a:xfrm>
            <a:off x="380999" y="5404513"/>
            <a:ext cx="7916839" cy="119346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sp>
        <p:nvSpPr>
          <p:cNvPr id="605" name="Google Shape;605;p70"/>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606" name="Google Shape;606;p70"/>
          <p:cNvSpPr txBox="1"/>
          <p:nvPr>
            <p:ph idx="1" type="body"/>
          </p:nvPr>
        </p:nvSpPr>
        <p:spPr>
          <a:xfrm>
            <a:off x="764025" y="1371600"/>
            <a:ext cx="79227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rPr lang="en-US"/>
              <a:t>While scanning each transaction in the dataset to get support count for each of 1-itemset ,generate 2-itemsets for each transaction, Map each of candidate 2-itemset using hash function to a bucket.</a:t>
            </a:r>
            <a:endParaRPr/>
          </a:p>
          <a:p>
            <a:pPr indent="0" lvl="0" marL="0" rtl="0" algn="l">
              <a:lnSpc>
                <a:spcPct val="100000"/>
              </a:lnSpc>
              <a:spcBef>
                <a:spcPts val="560"/>
              </a:spcBef>
              <a:spcAft>
                <a:spcPts val="0"/>
              </a:spcAft>
              <a:buSzPts val="1680"/>
              <a:buNone/>
            </a:pPr>
            <a:r>
              <a:rPr lang="en-US"/>
              <a:t>Increment bucket count each time you add an itemset in it.</a:t>
            </a:r>
            <a:endParaRPr/>
          </a:p>
          <a:p>
            <a:pPr indent="0" lvl="0" marL="0" rtl="0" algn="l">
              <a:lnSpc>
                <a:spcPct val="100000"/>
              </a:lnSpc>
              <a:spcBef>
                <a:spcPts val="560"/>
              </a:spcBef>
              <a:spcAft>
                <a:spcPts val="0"/>
              </a:spcAft>
              <a:buSzPts val="1680"/>
              <a:buNone/>
            </a:pPr>
            <a:r>
              <a:rPr lang="en-US"/>
              <a:t>Finally the itemsets with bucket count &lt; min_suport threshold can not be frequent.</a:t>
            </a:r>
            <a:endParaRPr/>
          </a:p>
          <a:p>
            <a:pPr indent="0" lvl="0" marL="0" rtl="0" algn="l">
              <a:lnSpc>
                <a:spcPct val="100000"/>
              </a:lnSpc>
              <a:spcBef>
                <a:spcPts val="560"/>
              </a:spcBef>
              <a:spcAft>
                <a:spcPts val="0"/>
              </a:spcAft>
              <a:buSzPts val="1680"/>
              <a:buNone/>
            </a:pPr>
            <a:r>
              <a:t/>
            </a:r>
            <a:endParaRPr/>
          </a:p>
        </p:txBody>
      </p:sp>
      <p:sp>
        <p:nvSpPr>
          <p:cNvPr id="607" name="Google Shape;607;p7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1"/>
          <p:cNvSpPr txBox="1"/>
          <p:nvPr>
            <p:ph type="title"/>
          </p:nvPr>
        </p:nvSpPr>
        <p:spPr>
          <a:xfrm>
            <a:off x="-81875" y="1172575"/>
            <a:ext cx="9225900" cy="609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1400"/>
              <a:buNone/>
            </a:pPr>
            <a:r>
              <a:rPr lang="en-US" sz="2800"/>
              <a:t>Improving Efficiency of Apriori Algorithm: Transaction Reduction (reducing the number of transactions scanned in future iterations)</a:t>
            </a:r>
            <a:br>
              <a:rPr lang="en-US" sz="2800"/>
            </a:br>
            <a:endParaRPr sz="2800"/>
          </a:p>
        </p:txBody>
      </p:sp>
      <p:sp>
        <p:nvSpPr>
          <p:cNvPr id="613" name="Google Shape;613;p7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14" name="Google Shape;614;p71"/>
          <p:cNvPicPr preferRelativeResize="0"/>
          <p:nvPr/>
        </p:nvPicPr>
        <p:blipFill rotWithShape="1">
          <a:blip r:embed="rId3">
            <a:alphaModFix/>
          </a:blip>
          <a:srcRect b="0" l="0" r="0" t="0"/>
          <a:stretch/>
        </p:blipFill>
        <p:spPr>
          <a:xfrm>
            <a:off x="381000" y="1380272"/>
            <a:ext cx="8571931" cy="547772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2"/>
          <p:cNvSpPr txBox="1"/>
          <p:nvPr>
            <p:ph type="title"/>
          </p:nvPr>
        </p:nvSpPr>
        <p:spPr>
          <a:xfrm>
            <a:off x="381000" y="117257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 Transaction Reduction</a:t>
            </a:r>
            <a:br>
              <a:rPr lang="en-US"/>
            </a:br>
            <a:endParaRPr/>
          </a:p>
        </p:txBody>
      </p:sp>
      <p:sp>
        <p:nvSpPr>
          <p:cNvPr id="620" name="Google Shape;620;p7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21" name="Google Shape;621;p72"/>
          <p:cNvPicPr preferRelativeResize="0"/>
          <p:nvPr/>
        </p:nvPicPr>
        <p:blipFill rotWithShape="1">
          <a:blip r:embed="rId3">
            <a:alphaModFix/>
          </a:blip>
          <a:srcRect b="0" l="0" r="0" t="0"/>
          <a:stretch/>
        </p:blipFill>
        <p:spPr>
          <a:xfrm>
            <a:off x="381000" y="1487606"/>
            <a:ext cx="8305799" cy="4776716"/>
          </a:xfrm>
          <a:prstGeom prst="rect">
            <a:avLst/>
          </a:prstGeom>
          <a:noFill/>
          <a:ln>
            <a:noFill/>
          </a:ln>
        </p:spPr>
      </p:pic>
      <p:sp>
        <p:nvSpPr>
          <p:cNvPr id="622" name="Google Shape;622;p72"/>
          <p:cNvSpPr txBox="1"/>
          <p:nvPr/>
        </p:nvSpPr>
        <p:spPr>
          <a:xfrm>
            <a:off x="262575" y="6348275"/>
            <a:ext cx="8232600" cy="509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This method reduces no of</a:t>
            </a:r>
            <a:r>
              <a:rPr b="1" i="0" lang="en-US" sz="1500" u="none" cap="none" strike="noStrike">
                <a:solidFill>
                  <a:srgbClr val="FF0000"/>
                </a:solidFill>
                <a:latin typeface="Tahoma"/>
                <a:ea typeface="Tahoma"/>
                <a:cs typeface="Tahoma"/>
                <a:sym typeface="Tahoma"/>
              </a:rPr>
              <a:t> transaction</a:t>
            </a:r>
            <a:r>
              <a:rPr b="0" i="0" lang="en-US" sz="1400" u="none" cap="none" strike="noStrike">
                <a:solidFill>
                  <a:srgbClr val="000000"/>
                </a:solidFill>
                <a:latin typeface="Tahoma"/>
                <a:ea typeface="Tahoma"/>
                <a:cs typeface="Tahoma"/>
                <a:sym typeface="Tahoma"/>
              </a:rPr>
              <a:t> scans.</a:t>
            </a:r>
            <a:endParaRPr b="0" i="0" sz="1400" u="none" cap="none" strike="noStrike">
              <a:solidFill>
                <a:srgbClr val="000000"/>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Support and confidence</a:t>
            </a:r>
            <a:endParaRPr/>
          </a:p>
        </p:txBody>
      </p:sp>
      <p:sp>
        <p:nvSpPr>
          <p:cNvPr id="143" name="Google Shape;143;p1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4" name="Google Shape;144;p19"/>
          <p:cNvPicPr preferRelativeResize="0"/>
          <p:nvPr/>
        </p:nvPicPr>
        <p:blipFill rotWithShape="1">
          <a:blip r:embed="rId3">
            <a:alphaModFix/>
          </a:blip>
          <a:srcRect b="0" l="0" r="0" t="0"/>
          <a:stretch/>
        </p:blipFill>
        <p:spPr>
          <a:xfrm>
            <a:off x="381000" y="1251125"/>
            <a:ext cx="8305799" cy="4507425"/>
          </a:xfrm>
          <a:prstGeom prst="rect">
            <a:avLst/>
          </a:prstGeom>
          <a:noFill/>
          <a:ln>
            <a:noFill/>
          </a:ln>
        </p:spPr>
      </p:pic>
      <p:pic>
        <p:nvPicPr>
          <p:cNvPr id="145" name="Google Shape;145;p19"/>
          <p:cNvPicPr preferRelativeResize="0"/>
          <p:nvPr/>
        </p:nvPicPr>
        <p:blipFill rotWithShape="1">
          <a:blip r:embed="rId4">
            <a:alphaModFix/>
          </a:blip>
          <a:srcRect b="0" l="0" r="0" t="0"/>
          <a:stretch/>
        </p:blipFill>
        <p:spPr>
          <a:xfrm>
            <a:off x="381000" y="5733415"/>
            <a:ext cx="4950460" cy="607695"/>
          </a:xfrm>
          <a:prstGeom prst="rect">
            <a:avLst/>
          </a:prstGeom>
          <a:noFill/>
          <a:ln>
            <a:noFill/>
          </a:ln>
        </p:spPr>
      </p:pic>
      <p:sp>
        <p:nvSpPr>
          <p:cNvPr id="146" name="Google Shape;146;p19"/>
          <p:cNvSpPr txBox="1"/>
          <p:nvPr/>
        </p:nvSpPr>
        <p:spPr>
          <a:xfrm>
            <a:off x="265090" y="6284587"/>
            <a:ext cx="9143999" cy="58229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rgbClr val="000000"/>
                </a:solidFill>
                <a:latin typeface="Arial"/>
                <a:ea typeface="Arial"/>
                <a:cs typeface="Arial"/>
                <a:sym typeface="Arial"/>
              </a:rPr>
              <a:t>Rules that satisfy both a minimum support threshold (</a:t>
            </a:r>
            <a:r>
              <a:rPr b="0" i="1" lang="en-US" sz="1600" u="none" cap="none" strike="noStrike">
                <a:solidFill>
                  <a:srgbClr val="000000"/>
                </a:solidFill>
                <a:latin typeface="Arial"/>
                <a:ea typeface="Arial"/>
                <a:cs typeface="Arial"/>
                <a:sym typeface="Arial"/>
              </a:rPr>
              <a:t>min sup</a:t>
            </a:r>
            <a:r>
              <a:rPr b="0" i="0" lang="en-US" sz="1600" u="none" cap="none" strike="noStrike">
                <a:solidFill>
                  <a:srgbClr val="000000"/>
                </a:solidFill>
                <a:latin typeface="Arial"/>
                <a:ea typeface="Arial"/>
                <a:cs typeface="Arial"/>
                <a:sym typeface="Arial"/>
              </a:rPr>
              <a:t>) and a minimum confidence threshold (</a:t>
            </a:r>
            <a:r>
              <a:rPr b="0" i="1" lang="en-US" sz="1600" u="none" cap="none" strike="noStrike">
                <a:solidFill>
                  <a:srgbClr val="000000"/>
                </a:solidFill>
                <a:latin typeface="Arial"/>
                <a:ea typeface="Arial"/>
                <a:cs typeface="Arial"/>
                <a:sym typeface="Arial"/>
              </a:rPr>
              <a:t>min conf </a:t>
            </a:r>
            <a:r>
              <a:rPr b="0" i="0" lang="en-US" sz="1600" u="none" cap="none" strike="noStrike">
                <a:solidFill>
                  <a:srgbClr val="000000"/>
                </a:solidFill>
                <a:latin typeface="Arial"/>
                <a:ea typeface="Arial"/>
                <a:cs typeface="Arial"/>
                <a:sym typeface="Arial"/>
              </a:rPr>
              <a:t>) are called </a:t>
            </a:r>
            <a:r>
              <a:rPr b="1" i="0" lang="en-US" sz="1600" u="none" cap="none" strike="noStrike">
                <a:solidFill>
                  <a:srgbClr val="000000"/>
                </a:solidFill>
                <a:latin typeface="Arial"/>
                <a:ea typeface="Arial"/>
                <a:cs typeface="Arial"/>
                <a:sym typeface="Arial"/>
              </a:rPr>
              <a:t>strong</a:t>
            </a:r>
            <a:r>
              <a:rPr b="0" i="0" lang="en-US" sz="1600" u="none" cap="none" strike="noStrike">
                <a:solidFill>
                  <a:srgbClr val="000000"/>
                </a:solidFill>
                <a:latin typeface="Arial"/>
                <a:ea typeface="Arial"/>
                <a:cs typeface="Arial"/>
                <a:sym typeface="Arial"/>
              </a:rPr>
              <a: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7" name="Shape 627"/>
        <p:cNvGrpSpPr/>
        <p:nvPr/>
      </p:nvGrpSpPr>
      <p:grpSpPr>
        <a:xfrm>
          <a:off x="0" y="0"/>
          <a:ext cx="0" cy="0"/>
          <a:chOff x="0" y="0"/>
          <a:chExt cx="0" cy="0"/>
        </a:xfrm>
      </p:grpSpPr>
      <p:sp>
        <p:nvSpPr>
          <p:cNvPr id="628" name="Google Shape;628;p73"/>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629" name="Google Shape;629;p73"/>
          <p:cNvSpPr txBox="1"/>
          <p:nvPr>
            <p:ph idx="1" type="body"/>
          </p:nvPr>
        </p:nvSpPr>
        <p:spPr>
          <a:xfrm>
            <a:off x="381000" y="1371600"/>
            <a:ext cx="84834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rPr lang="en-US" sz="2400"/>
              <a:t>sum of each row and column should be &gt;= min _supp.</a:t>
            </a:r>
            <a:endParaRPr sz="2400"/>
          </a:p>
          <a:p>
            <a:pPr indent="0" lvl="0" marL="0" rtl="0" algn="l">
              <a:lnSpc>
                <a:spcPct val="100000"/>
              </a:lnSpc>
              <a:spcBef>
                <a:spcPts val="560"/>
              </a:spcBef>
              <a:spcAft>
                <a:spcPts val="0"/>
              </a:spcAft>
              <a:buSzPts val="1680"/>
              <a:buNone/>
            </a:pPr>
            <a:r>
              <a:rPr lang="en-US" sz="2400"/>
              <a:t>If &lt; min_supp, then remove that row or column.</a:t>
            </a:r>
            <a:endParaRPr sz="2400"/>
          </a:p>
          <a:p>
            <a:pPr indent="0" lvl="0" marL="0" rtl="0" algn="l">
              <a:lnSpc>
                <a:spcPct val="100000"/>
              </a:lnSpc>
              <a:spcBef>
                <a:spcPts val="560"/>
              </a:spcBef>
              <a:spcAft>
                <a:spcPts val="0"/>
              </a:spcAft>
              <a:buSzPts val="1680"/>
              <a:buNone/>
            </a:pPr>
            <a:r>
              <a:t/>
            </a:r>
            <a:endParaRPr sz="2400"/>
          </a:p>
        </p:txBody>
      </p:sp>
      <p:sp>
        <p:nvSpPr>
          <p:cNvPr id="630" name="Google Shape;630;p7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4" name="Shape 634"/>
        <p:cNvGrpSpPr/>
        <p:nvPr/>
      </p:nvGrpSpPr>
      <p:grpSpPr>
        <a:xfrm>
          <a:off x="0" y="0"/>
          <a:ext cx="0" cy="0"/>
          <a:chOff x="0" y="0"/>
          <a:chExt cx="0" cy="0"/>
        </a:xfrm>
      </p:grpSpPr>
      <p:sp>
        <p:nvSpPr>
          <p:cNvPr id="635" name="Google Shape;635;p74"/>
          <p:cNvSpPr txBox="1"/>
          <p:nvPr>
            <p:ph type="title"/>
          </p:nvPr>
        </p:nvSpPr>
        <p:spPr>
          <a:xfrm>
            <a:off x="381000" y="71537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400"/>
              <a:t>Improving Efficiency of Apriori Algorithm: Partitioning (partitioning the data to find candidate itemsets)</a:t>
            </a:r>
            <a:br>
              <a:rPr lang="en-US" sz="2400"/>
            </a:br>
            <a:endParaRPr sz="2400"/>
          </a:p>
        </p:txBody>
      </p:sp>
      <p:sp>
        <p:nvSpPr>
          <p:cNvPr id="636" name="Google Shape;636;p7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37" name="Google Shape;637;p74"/>
          <p:cNvSpPr txBox="1"/>
          <p:nvPr/>
        </p:nvSpPr>
        <p:spPr>
          <a:xfrm>
            <a:off x="0" y="1152100"/>
            <a:ext cx="9249900" cy="50202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chemeClr val="dk1"/>
              </a:buClr>
              <a:buSzPts val="1900"/>
              <a:buFont typeface="Tahoma"/>
              <a:buChar char="●"/>
            </a:pPr>
            <a:r>
              <a:rPr b="0" i="0" lang="en-US" sz="1900" u="none" cap="none" strike="noStrike">
                <a:solidFill>
                  <a:schemeClr val="dk1"/>
                </a:solidFill>
                <a:latin typeface="Tahoma"/>
                <a:ea typeface="Tahoma"/>
                <a:cs typeface="Tahoma"/>
                <a:sym typeface="Tahoma"/>
              </a:rPr>
              <a:t>A partitioning technique can be used that requires just two database scans to mine the frequent itemsets.</a:t>
            </a:r>
            <a:endParaRPr b="0" i="0" sz="1900" u="none" cap="none" strike="noStrike">
              <a:solidFill>
                <a:schemeClr val="dk1"/>
              </a:solidFill>
              <a:latin typeface="Tahoma"/>
              <a:ea typeface="Tahoma"/>
              <a:cs typeface="Tahoma"/>
              <a:sym typeface="Tahoma"/>
            </a:endParaRPr>
          </a:p>
          <a:p>
            <a:pPr indent="-349250" lvl="0" marL="457200" marR="0" rtl="0" algn="l">
              <a:lnSpc>
                <a:spcPct val="100000"/>
              </a:lnSpc>
              <a:spcBef>
                <a:spcPts val="0"/>
              </a:spcBef>
              <a:spcAft>
                <a:spcPts val="0"/>
              </a:spcAft>
              <a:buClr>
                <a:schemeClr val="dk1"/>
              </a:buClr>
              <a:buSzPts val="1900"/>
              <a:buFont typeface="Tahoma"/>
              <a:buChar char="●"/>
            </a:pPr>
            <a:r>
              <a:rPr b="0" i="0" lang="en-US" sz="1900" u="none" cap="none" strike="noStrike">
                <a:solidFill>
                  <a:schemeClr val="dk1"/>
                </a:solidFill>
                <a:latin typeface="Tahoma"/>
                <a:ea typeface="Tahoma"/>
                <a:cs typeface="Tahoma"/>
                <a:sym typeface="Tahoma"/>
              </a:rPr>
              <a:t> It consists of two phases. In phase I, the algorithm divides the transactions of dataset D into n non-overlapping partitions. </a:t>
            </a:r>
            <a:endParaRPr b="0" i="0" sz="1900" u="none" cap="none" strike="noStrike">
              <a:solidFill>
                <a:schemeClr val="dk1"/>
              </a:solidFill>
              <a:latin typeface="Tahoma"/>
              <a:ea typeface="Tahoma"/>
              <a:cs typeface="Tahoma"/>
              <a:sym typeface="Tahoma"/>
            </a:endParaRPr>
          </a:p>
          <a:p>
            <a:pPr indent="-349250" lvl="0" marL="457200" marR="0" rtl="0" algn="l">
              <a:lnSpc>
                <a:spcPct val="100000"/>
              </a:lnSpc>
              <a:spcBef>
                <a:spcPts val="0"/>
              </a:spcBef>
              <a:spcAft>
                <a:spcPts val="0"/>
              </a:spcAft>
              <a:buClr>
                <a:schemeClr val="dk1"/>
              </a:buClr>
              <a:buSzPts val="1900"/>
              <a:buFont typeface="Tahoma"/>
              <a:buChar char="●"/>
            </a:pPr>
            <a:r>
              <a:rPr b="0" i="0" lang="en-US" sz="1900" u="none" cap="none" strike="noStrike">
                <a:solidFill>
                  <a:schemeClr val="dk1"/>
                </a:solidFill>
                <a:latin typeface="Tahoma"/>
                <a:ea typeface="Tahoma"/>
                <a:cs typeface="Tahoma"/>
                <a:sym typeface="Tahoma"/>
              </a:rPr>
              <a:t>If the minimum relative support threshold for transactions in D is   min_ sup, then the minimum support count for a partition is </a:t>
            </a:r>
            <a:endParaRPr b="0" i="0" sz="1900" u="none" cap="none" strike="noStrike">
              <a:solidFill>
                <a:schemeClr val="dk1"/>
              </a:solidFill>
              <a:latin typeface="Tahoma"/>
              <a:ea typeface="Tahoma"/>
              <a:cs typeface="Tahoma"/>
              <a:sym typeface="Tahoma"/>
            </a:endParaRPr>
          </a:p>
          <a:p>
            <a:pPr indent="0" lvl="0" marL="457200" marR="0" rtl="0" algn="l">
              <a:lnSpc>
                <a:spcPct val="100000"/>
              </a:lnSpc>
              <a:spcBef>
                <a:spcPts val="0"/>
              </a:spcBef>
              <a:spcAft>
                <a:spcPts val="0"/>
              </a:spcAft>
              <a:buClr>
                <a:srgbClr val="000000"/>
              </a:buClr>
              <a:buSzPts val="1900"/>
              <a:buFont typeface="Arial"/>
              <a:buNone/>
            </a:pPr>
            <a:r>
              <a:rPr b="0" i="0" lang="en-US" sz="1900" u="none" cap="none" strike="noStrike">
                <a:solidFill>
                  <a:srgbClr val="FF0000"/>
                </a:solidFill>
                <a:latin typeface="Tahoma"/>
                <a:ea typeface="Tahoma"/>
                <a:cs typeface="Tahoma"/>
                <a:sym typeface="Tahoma"/>
              </a:rPr>
              <a:t>min_sup </a:t>
            </a:r>
            <a:r>
              <a:rPr b="0" i="0" lang="en-US" sz="1900" u="none" cap="none" strike="noStrike">
                <a:solidFill>
                  <a:schemeClr val="dk1"/>
                </a:solidFill>
                <a:latin typeface="Tahoma"/>
                <a:ea typeface="Tahoma"/>
                <a:cs typeface="Tahoma"/>
                <a:sym typeface="Tahoma"/>
              </a:rPr>
              <a:t>x</a:t>
            </a:r>
            <a:r>
              <a:rPr b="0" i="0" lang="en-US" sz="1900" u="none" cap="none" strike="noStrike">
                <a:solidFill>
                  <a:srgbClr val="FF0000"/>
                </a:solidFill>
                <a:latin typeface="Tahoma"/>
                <a:ea typeface="Tahoma"/>
                <a:cs typeface="Tahoma"/>
                <a:sym typeface="Tahoma"/>
              </a:rPr>
              <a:t> the number of transactions in that partition.</a:t>
            </a:r>
            <a:endParaRPr b="0" i="0" sz="1900" u="none" cap="none" strike="noStrike">
              <a:solidFill>
                <a:srgbClr val="FF0000"/>
              </a:solidFill>
              <a:latin typeface="Tahoma"/>
              <a:ea typeface="Tahoma"/>
              <a:cs typeface="Tahoma"/>
              <a:sym typeface="Tahoma"/>
            </a:endParaRPr>
          </a:p>
          <a:p>
            <a:pPr indent="-349250" lvl="0" marL="457200" marR="0" rtl="0" algn="l">
              <a:lnSpc>
                <a:spcPct val="100000"/>
              </a:lnSpc>
              <a:spcBef>
                <a:spcPts val="0"/>
              </a:spcBef>
              <a:spcAft>
                <a:spcPts val="0"/>
              </a:spcAft>
              <a:buClr>
                <a:schemeClr val="dk1"/>
              </a:buClr>
              <a:buSzPts val="1900"/>
              <a:buFont typeface="Tahoma"/>
              <a:buChar char="●"/>
            </a:pPr>
            <a:r>
              <a:rPr b="0" i="0" lang="en-US" sz="1900" u="none" cap="none" strike="noStrike">
                <a:solidFill>
                  <a:schemeClr val="dk1"/>
                </a:solidFill>
                <a:latin typeface="Tahoma"/>
                <a:ea typeface="Tahoma"/>
                <a:cs typeface="Tahoma"/>
                <a:sym typeface="Tahoma"/>
              </a:rPr>
              <a:t>For each partition, all the local frequent itemsets (i.e., the itemsets frequent within the partition) are found.</a:t>
            </a:r>
            <a:endParaRPr b="0" i="0" sz="1900" u="none" cap="none" strike="noStrike">
              <a:solidFill>
                <a:schemeClr val="dk1"/>
              </a:solidFill>
              <a:latin typeface="Tahoma"/>
              <a:ea typeface="Tahoma"/>
              <a:cs typeface="Tahoma"/>
              <a:sym typeface="Tahoma"/>
            </a:endParaRPr>
          </a:p>
          <a:p>
            <a:pPr indent="-349250" lvl="0" marL="457200" marR="0" rtl="0" algn="l">
              <a:lnSpc>
                <a:spcPct val="100000"/>
              </a:lnSpc>
              <a:spcBef>
                <a:spcPts val="0"/>
              </a:spcBef>
              <a:spcAft>
                <a:spcPts val="0"/>
              </a:spcAft>
              <a:buClr>
                <a:schemeClr val="dk1"/>
              </a:buClr>
              <a:buSzPts val="1900"/>
              <a:buFont typeface="Tahoma"/>
              <a:buChar char="●"/>
            </a:pPr>
            <a:r>
              <a:rPr b="0" i="0" lang="en-US" sz="1900" u="none" cap="none" strike="noStrike">
                <a:solidFill>
                  <a:schemeClr val="dk1"/>
                </a:solidFill>
                <a:latin typeface="Tahoma"/>
                <a:ea typeface="Tahoma"/>
                <a:cs typeface="Tahoma"/>
                <a:sym typeface="Tahoma"/>
              </a:rPr>
              <a:t> A local frequent itemset may or may not be frequent with respect to the entire database, D. However, any itemset that is potentially frequent with respect to D must occur as a frequent itemset in at least one of the partitions. Therefore, all local frequent itemsets are candidate itemsets with respect to D. </a:t>
            </a:r>
            <a:endParaRPr b="0" i="0" sz="1900" u="none" cap="none" strike="noStrike">
              <a:solidFill>
                <a:schemeClr val="dk1"/>
              </a:solidFill>
              <a:latin typeface="Tahoma"/>
              <a:ea typeface="Tahoma"/>
              <a:cs typeface="Tahoma"/>
              <a:sym typeface="Tahoma"/>
            </a:endParaRPr>
          </a:p>
          <a:p>
            <a:pPr indent="-349250" lvl="0" marL="457200" marR="0" rtl="0" algn="l">
              <a:lnSpc>
                <a:spcPct val="100000"/>
              </a:lnSpc>
              <a:spcBef>
                <a:spcPts val="0"/>
              </a:spcBef>
              <a:spcAft>
                <a:spcPts val="0"/>
              </a:spcAft>
              <a:buClr>
                <a:schemeClr val="dk1"/>
              </a:buClr>
              <a:buSzPts val="1900"/>
              <a:buFont typeface="Tahoma"/>
              <a:buChar char="●"/>
            </a:pPr>
            <a:r>
              <a:rPr b="0" i="0" lang="en-US" sz="1900" u="none" cap="none" strike="noStrike">
                <a:solidFill>
                  <a:schemeClr val="dk1"/>
                </a:solidFill>
                <a:latin typeface="Tahoma"/>
                <a:ea typeface="Tahoma"/>
                <a:cs typeface="Tahoma"/>
                <a:sym typeface="Tahoma"/>
              </a:rPr>
              <a:t>The collection of frequent itemsets from all partitions forms the global candidate itemsets with respect to D. </a:t>
            </a:r>
            <a:endParaRPr b="0" i="0" sz="1900" u="none" cap="none" strike="noStrike">
              <a:solidFill>
                <a:schemeClr val="dk1"/>
              </a:solidFill>
              <a:latin typeface="Tahoma"/>
              <a:ea typeface="Tahoma"/>
              <a:cs typeface="Tahoma"/>
              <a:sym typeface="Tahoma"/>
            </a:endParaRPr>
          </a:p>
          <a:p>
            <a:pPr indent="-349250" lvl="0" marL="457200" marR="0" rtl="0" algn="l">
              <a:lnSpc>
                <a:spcPct val="100000"/>
              </a:lnSpc>
              <a:spcBef>
                <a:spcPts val="0"/>
              </a:spcBef>
              <a:spcAft>
                <a:spcPts val="0"/>
              </a:spcAft>
              <a:buClr>
                <a:schemeClr val="dk1"/>
              </a:buClr>
              <a:buSzPts val="1900"/>
              <a:buFont typeface="Tahoma"/>
              <a:buChar char="●"/>
            </a:pPr>
            <a:r>
              <a:rPr b="0" i="0" lang="en-US" sz="1900" u="none" cap="none" strike="noStrike">
                <a:solidFill>
                  <a:schemeClr val="dk1"/>
                </a:solidFill>
                <a:latin typeface="Tahoma"/>
                <a:ea typeface="Tahoma"/>
                <a:cs typeface="Tahoma"/>
                <a:sym typeface="Tahoma"/>
              </a:rPr>
              <a:t>In phase II,a second scan of D is conducted in which the actual support of each candidate is assessed to determine the global frequent itemsets. </a:t>
            </a:r>
            <a:endParaRPr b="0" i="0" sz="1900" u="none" cap="none" strike="noStrike">
              <a:solidFill>
                <a:schemeClr val="dk1"/>
              </a:solidFill>
              <a:latin typeface="Tahoma"/>
              <a:ea typeface="Tahoma"/>
              <a:cs typeface="Tahoma"/>
              <a:sym typeface="Tahoma"/>
            </a:endParaRPr>
          </a:p>
          <a:p>
            <a:pPr indent="-349250" lvl="0" marL="457200" marR="0" rtl="0" algn="l">
              <a:lnSpc>
                <a:spcPct val="100000"/>
              </a:lnSpc>
              <a:spcBef>
                <a:spcPts val="0"/>
              </a:spcBef>
              <a:spcAft>
                <a:spcPts val="0"/>
              </a:spcAft>
              <a:buClr>
                <a:schemeClr val="dk1"/>
              </a:buClr>
              <a:buSzPts val="1900"/>
              <a:buFont typeface="Tahoma"/>
              <a:buChar char="●"/>
            </a:pPr>
            <a:r>
              <a:rPr b="0" i="0" lang="en-US" sz="1900" u="none" cap="none" strike="noStrike">
                <a:solidFill>
                  <a:schemeClr val="dk1"/>
                </a:solidFill>
                <a:latin typeface="Tahoma"/>
                <a:ea typeface="Tahoma"/>
                <a:cs typeface="Tahoma"/>
                <a:sym typeface="Tahoma"/>
              </a:rPr>
              <a:t>Partition size and the number of partitions are set so that each partition can fit into main memory and therefore be read only once in each phase.</a:t>
            </a:r>
            <a:endParaRPr b="0" i="0" sz="1900" u="none" cap="none" strike="noStrike">
              <a:solidFill>
                <a:schemeClr val="dk1"/>
              </a:solidFill>
              <a:latin typeface="Tahoma"/>
              <a:ea typeface="Tahoma"/>
              <a:cs typeface="Tahoma"/>
              <a:sym typeface="Tahoma"/>
            </a:endParaRPr>
          </a:p>
          <a:p>
            <a:pPr indent="0" lvl="0" marL="9144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Tahoma"/>
              <a:ea typeface="Tahoma"/>
              <a:cs typeface="Tahoma"/>
              <a:sym typeface="Tahom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sp>
        <p:nvSpPr>
          <p:cNvPr id="642" name="Google Shape;642;p75"/>
          <p:cNvSpPr txBox="1"/>
          <p:nvPr>
            <p:ph type="title"/>
          </p:nvPr>
        </p:nvSpPr>
        <p:spPr>
          <a:xfrm>
            <a:off x="381000" y="71537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400"/>
              <a:t>Improving Efficiency of Apriori Algorithm: Partitioning (partitioning the data to find candidate itemsets)</a:t>
            </a:r>
            <a:br>
              <a:rPr lang="en-US" sz="2400"/>
            </a:br>
            <a:endParaRPr sz="2400"/>
          </a:p>
        </p:txBody>
      </p:sp>
      <p:sp>
        <p:nvSpPr>
          <p:cNvPr id="643" name="Google Shape;643;p7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44" name="Google Shape;644;p75"/>
          <p:cNvPicPr preferRelativeResize="0"/>
          <p:nvPr/>
        </p:nvPicPr>
        <p:blipFill rotWithShape="1">
          <a:blip r:embed="rId3">
            <a:alphaModFix/>
          </a:blip>
          <a:srcRect b="0" l="0" r="0" t="0"/>
          <a:stretch/>
        </p:blipFill>
        <p:spPr>
          <a:xfrm>
            <a:off x="152400" y="1477375"/>
            <a:ext cx="8602649" cy="4500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6"/>
          <p:cNvSpPr txBox="1"/>
          <p:nvPr>
            <p:ph type="title"/>
          </p:nvPr>
        </p:nvSpPr>
        <p:spPr>
          <a:xfrm>
            <a:off x="381000" y="117257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a:t>
            </a:r>
            <a:br>
              <a:rPr lang="en-US"/>
            </a:br>
            <a:endParaRPr/>
          </a:p>
        </p:txBody>
      </p:sp>
      <p:sp>
        <p:nvSpPr>
          <p:cNvPr id="650" name="Google Shape;650;p7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51" name="Google Shape;651;p76"/>
          <p:cNvPicPr preferRelativeResize="0"/>
          <p:nvPr/>
        </p:nvPicPr>
        <p:blipFill rotWithShape="1">
          <a:blip r:embed="rId3">
            <a:alphaModFix/>
          </a:blip>
          <a:srcRect b="0" l="0" r="0" t="0"/>
          <a:stretch/>
        </p:blipFill>
        <p:spPr>
          <a:xfrm>
            <a:off x="491319" y="1477370"/>
            <a:ext cx="8195481" cy="538063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7"/>
          <p:cNvSpPr txBox="1"/>
          <p:nvPr>
            <p:ph type="title"/>
          </p:nvPr>
        </p:nvSpPr>
        <p:spPr>
          <a:xfrm>
            <a:off x="381000" y="117257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 Partitioning</a:t>
            </a:r>
            <a:br>
              <a:rPr lang="en-US"/>
            </a:br>
            <a:endParaRPr/>
          </a:p>
        </p:txBody>
      </p:sp>
      <p:sp>
        <p:nvSpPr>
          <p:cNvPr id="657" name="Google Shape;657;p7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58" name="Google Shape;658;p77"/>
          <p:cNvPicPr preferRelativeResize="0"/>
          <p:nvPr/>
        </p:nvPicPr>
        <p:blipFill rotWithShape="1">
          <a:blip r:embed="rId3">
            <a:alphaModFix/>
          </a:blip>
          <a:srcRect b="0" l="0" r="0" t="0"/>
          <a:stretch/>
        </p:blipFill>
        <p:spPr>
          <a:xfrm>
            <a:off x="381001" y="1885950"/>
            <a:ext cx="8503692" cy="471956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3" name="Shape 663"/>
        <p:cNvGrpSpPr/>
        <p:nvPr/>
      </p:nvGrpSpPr>
      <p:grpSpPr>
        <a:xfrm>
          <a:off x="0" y="0"/>
          <a:ext cx="0" cy="0"/>
          <a:chOff x="0" y="0"/>
          <a:chExt cx="0" cy="0"/>
        </a:xfrm>
      </p:grpSpPr>
      <p:sp>
        <p:nvSpPr>
          <p:cNvPr id="664" name="Google Shape;664;p78"/>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665" name="Google Shape;665;p78"/>
          <p:cNvSpPr txBox="1"/>
          <p:nvPr>
            <p:ph idx="1" type="body"/>
          </p:nvPr>
        </p:nvSpPr>
        <p:spPr>
          <a:xfrm>
            <a:off x="381000" y="1371600"/>
            <a:ext cx="86475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rPr lang="en-US" sz="2500"/>
              <a:t>2 phases:</a:t>
            </a:r>
            <a:endParaRPr sz="2500"/>
          </a:p>
          <a:p>
            <a:pPr indent="0" lvl="0" marL="0" rtl="0" algn="l">
              <a:lnSpc>
                <a:spcPct val="100000"/>
              </a:lnSpc>
              <a:spcBef>
                <a:spcPts val="560"/>
              </a:spcBef>
              <a:spcAft>
                <a:spcPts val="0"/>
              </a:spcAft>
              <a:buSzPts val="1680"/>
              <a:buNone/>
            </a:pPr>
            <a:r>
              <a:rPr lang="en-US" sz="2500"/>
              <a:t>Phase 1: </a:t>
            </a:r>
            <a:endParaRPr sz="2500"/>
          </a:p>
          <a:p>
            <a:pPr indent="-387350" lvl="0" marL="457200" rtl="0" algn="l">
              <a:lnSpc>
                <a:spcPct val="100000"/>
              </a:lnSpc>
              <a:spcBef>
                <a:spcPts val="560"/>
              </a:spcBef>
              <a:spcAft>
                <a:spcPts val="0"/>
              </a:spcAft>
              <a:buSzPts val="2500"/>
              <a:buChar char="■"/>
            </a:pPr>
            <a:r>
              <a:rPr lang="en-US" sz="2500"/>
              <a:t>Partition the dataset into n non overlapping partitions.</a:t>
            </a:r>
            <a:endParaRPr sz="2500"/>
          </a:p>
          <a:p>
            <a:pPr indent="-387350" lvl="0" marL="457200" rtl="0" algn="l">
              <a:lnSpc>
                <a:spcPct val="100000"/>
              </a:lnSpc>
              <a:spcBef>
                <a:spcPts val="0"/>
              </a:spcBef>
              <a:spcAft>
                <a:spcPts val="0"/>
              </a:spcAft>
              <a:buSzPts val="2500"/>
              <a:buChar char="■"/>
            </a:pPr>
            <a:r>
              <a:rPr lang="en-US" sz="2500"/>
              <a:t>For each partition consider all possible itemsets .</a:t>
            </a:r>
            <a:endParaRPr sz="2500"/>
          </a:p>
          <a:p>
            <a:pPr indent="-387350" lvl="0" marL="457200" rtl="0" algn="l">
              <a:lnSpc>
                <a:spcPct val="100000"/>
              </a:lnSpc>
              <a:spcBef>
                <a:spcPts val="0"/>
              </a:spcBef>
              <a:spcAft>
                <a:spcPts val="0"/>
              </a:spcAft>
              <a:buSzPts val="2500"/>
              <a:buChar char="■"/>
            </a:pPr>
            <a:r>
              <a:rPr lang="en-US" sz="2500"/>
              <a:t>During first scan of the dataset,find count for each itemsets (1,2,3….) in each partition.</a:t>
            </a:r>
            <a:endParaRPr sz="2500"/>
          </a:p>
          <a:p>
            <a:pPr indent="-387350" lvl="0" marL="457200" rtl="0" algn="l">
              <a:lnSpc>
                <a:spcPct val="100000"/>
              </a:lnSpc>
              <a:spcBef>
                <a:spcPts val="0"/>
              </a:spcBef>
              <a:spcAft>
                <a:spcPts val="0"/>
              </a:spcAft>
              <a:buSzPts val="2500"/>
              <a:buChar char="■"/>
            </a:pPr>
            <a:r>
              <a:rPr lang="en-US" sz="2500"/>
              <a:t>Then take union of itemsets in each partition to get candidate set for phase 2. </a:t>
            </a:r>
            <a:endParaRPr sz="2500"/>
          </a:p>
          <a:p>
            <a:pPr indent="0" lvl="0" marL="0" rtl="0" algn="l">
              <a:lnSpc>
                <a:spcPct val="100000"/>
              </a:lnSpc>
              <a:spcBef>
                <a:spcPts val="560"/>
              </a:spcBef>
              <a:spcAft>
                <a:spcPts val="0"/>
              </a:spcAft>
              <a:buSzPts val="1680"/>
              <a:buNone/>
            </a:pPr>
            <a:r>
              <a:rPr lang="en-US" sz="2500"/>
              <a:t>Phase 2:</a:t>
            </a:r>
            <a:endParaRPr sz="2500"/>
          </a:p>
          <a:p>
            <a:pPr indent="-387350" lvl="0" marL="457200" rtl="0" algn="l">
              <a:lnSpc>
                <a:spcPct val="100000"/>
              </a:lnSpc>
              <a:spcBef>
                <a:spcPts val="560"/>
              </a:spcBef>
              <a:spcAft>
                <a:spcPts val="0"/>
              </a:spcAft>
              <a:buSzPts val="2500"/>
              <a:buChar char="■"/>
            </a:pPr>
            <a:r>
              <a:rPr lang="en-US" sz="2500"/>
              <a:t>Scan the dataset to get count for each of the candidate itemset.</a:t>
            </a:r>
            <a:endParaRPr sz="2500"/>
          </a:p>
          <a:p>
            <a:pPr indent="-387350" lvl="0" marL="457200" rtl="0" algn="l">
              <a:lnSpc>
                <a:spcPct val="100000"/>
              </a:lnSpc>
              <a:spcBef>
                <a:spcPts val="0"/>
              </a:spcBef>
              <a:spcAft>
                <a:spcPts val="0"/>
              </a:spcAft>
              <a:buSzPts val="2500"/>
              <a:buChar char="■"/>
            </a:pPr>
            <a:r>
              <a:rPr lang="en-US" sz="2500"/>
              <a:t>If count of itemset&lt;min_supp , then it is not a frequent itemset.</a:t>
            </a:r>
            <a:endParaRPr sz="2500"/>
          </a:p>
        </p:txBody>
      </p:sp>
      <p:sp>
        <p:nvSpPr>
          <p:cNvPr id="666" name="Google Shape;666;p7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9"/>
          <p:cNvSpPr txBox="1"/>
          <p:nvPr>
            <p:ph type="title"/>
          </p:nvPr>
        </p:nvSpPr>
        <p:spPr>
          <a:xfrm>
            <a:off x="0" y="1401175"/>
            <a:ext cx="91440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400"/>
              <a:t>Improving Efficiency of Apriori Algorithm:</a:t>
            </a:r>
            <a:endParaRPr sz="2400"/>
          </a:p>
          <a:p>
            <a:pPr indent="0" lvl="0" marL="0" marR="0" rtl="0" algn="ctr">
              <a:lnSpc>
                <a:spcPct val="100000"/>
              </a:lnSpc>
              <a:spcBef>
                <a:spcPts val="0"/>
              </a:spcBef>
              <a:spcAft>
                <a:spcPts val="0"/>
              </a:spcAft>
              <a:buSzPts val="1400"/>
              <a:buNone/>
            </a:pPr>
            <a:r>
              <a:rPr lang="en-US" sz="2400"/>
              <a:t> Dynamic Itemset Counting (adding candidate itemsets at different points during a scan)</a:t>
            </a:r>
            <a:endParaRPr sz="2400"/>
          </a:p>
          <a:p>
            <a:pPr indent="0" lvl="0" marL="0" marR="0" rtl="0" algn="ctr">
              <a:lnSpc>
                <a:spcPct val="100000"/>
              </a:lnSpc>
              <a:spcBef>
                <a:spcPts val="0"/>
              </a:spcBef>
              <a:spcAft>
                <a:spcPts val="0"/>
              </a:spcAft>
              <a:buSzPts val="1400"/>
              <a:buNone/>
            </a:pPr>
            <a:br>
              <a:rPr lang="en-US" sz="2400"/>
            </a:br>
            <a:endParaRPr sz="2400"/>
          </a:p>
        </p:txBody>
      </p:sp>
      <p:sp>
        <p:nvSpPr>
          <p:cNvPr id="672" name="Google Shape;672;p7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73" name="Google Shape;673;p79"/>
          <p:cNvSpPr txBox="1"/>
          <p:nvPr/>
        </p:nvSpPr>
        <p:spPr>
          <a:xfrm>
            <a:off x="122825" y="1405725"/>
            <a:ext cx="9021300" cy="52032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chemeClr val="dk1"/>
              </a:buClr>
              <a:buSzPts val="2100"/>
              <a:buFont typeface="Tahoma"/>
              <a:buChar char="●"/>
            </a:pPr>
            <a:r>
              <a:rPr b="0" i="0" lang="en-US" sz="2100" u="none" cap="none" strike="noStrike">
                <a:solidFill>
                  <a:schemeClr val="dk1"/>
                </a:solidFill>
                <a:latin typeface="Tahoma"/>
                <a:ea typeface="Tahoma"/>
                <a:cs typeface="Tahoma"/>
                <a:sym typeface="Tahoma"/>
              </a:rPr>
              <a:t>A dynamic itemset counting technique was proposed in which the database is partitioned into blocks marked by start points. </a:t>
            </a:r>
            <a:endParaRPr b="0" i="0" sz="2100" u="none" cap="none" strike="noStrike">
              <a:solidFill>
                <a:schemeClr val="dk1"/>
              </a:solidFill>
              <a:latin typeface="Tahoma"/>
              <a:ea typeface="Tahoma"/>
              <a:cs typeface="Tahoma"/>
              <a:sym typeface="Tahoma"/>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Tahoma"/>
              <a:ea typeface="Tahoma"/>
              <a:cs typeface="Tahoma"/>
              <a:sym typeface="Tahoma"/>
            </a:endParaRPr>
          </a:p>
          <a:p>
            <a:pPr indent="-361950" lvl="0" marL="457200" marR="0" rtl="0" algn="l">
              <a:lnSpc>
                <a:spcPct val="100000"/>
              </a:lnSpc>
              <a:spcBef>
                <a:spcPts val="0"/>
              </a:spcBef>
              <a:spcAft>
                <a:spcPts val="0"/>
              </a:spcAft>
              <a:buClr>
                <a:schemeClr val="dk1"/>
              </a:buClr>
              <a:buSzPts val="2100"/>
              <a:buFont typeface="Tahoma"/>
              <a:buChar char="●"/>
            </a:pPr>
            <a:r>
              <a:rPr b="0" i="0" lang="en-US" sz="2100" u="none" cap="none" strike="noStrike">
                <a:solidFill>
                  <a:schemeClr val="dk1"/>
                </a:solidFill>
                <a:latin typeface="Tahoma"/>
                <a:ea typeface="Tahoma"/>
                <a:cs typeface="Tahoma"/>
                <a:sym typeface="Tahoma"/>
              </a:rPr>
              <a:t>In this variation, new candidate itemsets can be added at any start point, unlike in Apriori, which determines new candidate itemsets only immediately before  each complete database scan. </a:t>
            </a:r>
            <a:endParaRPr b="0" i="0" sz="2100" u="none" cap="none" strike="noStrike">
              <a:solidFill>
                <a:schemeClr val="dk1"/>
              </a:solidFill>
              <a:latin typeface="Tahoma"/>
              <a:ea typeface="Tahoma"/>
              <a:cs typeface="Tahoma"/>
              <a:sym typeface="Tahoma"/>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Tahoma"/>
              <a:ea typeface="Tahoma"/>
              <a:cs typeface="Tahoma"/>
              <a:sym typeface="Tahoma"/>
            </a:endParaRPr>
          </a:p>
          <a:p>
            <a:pPr indent="-361950" lvl="0" marL="457200" marR="0" rtl="0" algn="l">
              <a:lnSpc>
                <a:spcPct val="100000"/>
              </a:lnSpc>
              <a:spcBef>
                <a:spcPts val="0"/>
              </a:spcBef>
              <a:spcAft>
                <a:spcPts val="0"/>
              </a:spcAft>
              <a:buClr>
                <a:schemeClr val="dk1"/>
              </a:buClr>
              <a:buSzPts val="2100"/>
              <a:buFont typeface="Tahoma"/>
              <a:buChar char="●"/>
            </a:pPr>
            <a:r>
              <a:rPr b="0" i="0" lang="en-US" sz="2100" u="none" cap="none" strike="noStrike">
                <a:solidFill>
                  <a:schemeClr val="dk1"/>
                </a:solidFill>
                <a:latin typeface="Tahoma"/>
                <a:ea typeface="Tahoma"/>
                <a:cs typeface="Tahoma"/>
                <a:sym typeface="Tahoma"/>
              </a:rPr>
              <a:t>The technique uses the count-so-far as the lower bound of the actual count. </a:t>
            </a:r>
            <a:endParaRPr b="0" i="0" sz="2100" u="none" cap="none" strike="noStrike">
              <a:solidFill>
                <a:schemeClr val="dk1"/>
              </a:solidFill>
              <a:latin typeface="Tahoma"/>
              <a:ea typeface="Tahoma"/>
              <a:cs typeface="Tahoma"/>
              <a:sym typeface="Tahoma"/>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Tahoma"/>
              <a:ea typeface="Tahoma"/>
              <a:cs typeface="Tahoma"/>
              <a:sym typeface="Tahoma"/>
            </a:endParaRPr>
          </a:p>
          <a:p>
            <a:pPr indent="-361950" lvl="0" marL="457200" marR="0" rtl="0" algn="l">
              <a:lnSpc>
                <a:spcPct val="100000"/>
              </a:lnSpc>
              <a:spcBef>
                <a:spcPts val="0"/>
              </a:spcBef>
              <a:spcAft>
                <a:spcPts val="0"/>
              </a:spcAft>
              <a:buClr>
                <a:schemeClr val="dk1"/>
              </a:buClr>
              <a:buSzPts val="2100"/>
              <a:buFont typeface="Tahoma"/>
              <a:buChar char="●"/>
            </a:pPr>
            <a:r>
              <a:rPr b="0" i="0" lang="en-US" sz="2100" u="none" cap="none" strike="noStrike">
                <a:solidFill>
                  <a:schemeClr val="dk1"/>
                </a:solidFill>
                <a:latin typeface="Tahoma"/>
                <a:ea typeface="Tahoma"/>
                <a:cs typeface="Tahoma"/>
                <a:sym typeface="Tahoma"/>
              </a:rPr>
              <a:t>If the count-so-far passes the minimum support, the itemset is added into the frequent itemset collection and can be used to generate longer candidates. This leads to fewer database scans thanwith Apriori for finding all the frequent itemsets</a:t>
            </a:r>
            <a:endParaRPr b="0" i="0" sz="21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Tahoma"/>
              <a:ea typeface="Tahoma"/>
              <a:cs typeface="Tahoma"/>
              <a:sym typeface="Tahom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0"/>
          <p:cNvSpPr txBox="1"/>
          <p:nvPr>
            <p:ph type="title"/>
          </p:nvPr>
        </p:nvSpPr>
        <p:spPr>
          <a:xfrm>
            <a:off x="381000" y="117257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a:t>
            </a:r>
            <a:br>
              <a:rPr lang="en-US"/>
            </a:br>
            <a:endParaRPr/>
          </a:p>
        </p:txBody>
      </p:sp>
      <p:sp>
        <p:nvSpPr>
          <p:cNvPr id="679" name="Google Shape;679;p8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80" name="Google Shape;680;p80"/>
          <p:cNvPicPr preferRelativeResize="0"/>
          <p:nvPr/>
        </p:nvPicPr>
        <p:blipFill rotWithShape="1">
          <a:blip r:embed="rId3">
            <a:alphaModFix/>
          </a:blip>
          <a:srcRect b="0" l="0" r="0" t="0"/>
          <a:stretch/>
        </p:blipFill>
        <p:spPr>
          <a:xfrm>
            <a:off x="491319" y="1581150"/>
            <a:ext cx="8393374" cy="5276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1"/>
          <p:cNvSpPr txBox="1"/>
          <p:nvPr>
            <p:ph type="title"/>
          </p:nvPr>
        </p:nvSpPr>
        <p:spPr>
          <a:xfrm>
            <a:off x="381000" y="117257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Algorithm:DIC</a:t>
            </a:r>
            <a:br>
              <a:rPr lang="en-US"/>
            </a:br>
            <a:endParaRPr/>
          </a:p>
        </p:txBody>
      </p:sp>
      <p:sp>
        <p:nvSpPr>
          <p:cNvPr id="686" name="Google Shape;686;p8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87" name="Google Shape;687;p81"/>
          <p:cNvPicPr preferRelativeResize="0"/>
          <p:nvPr/>
        </p:nvPicPr>
        <p:blipFill rotWithShape="1">
          <a:blip r:embed="rId3">
            <a:alphaModFix/>
          </a:blip>
          <a:srcRect b="0" l="0" r="0" t="0"/>
          <a:stretch/>
        </p:blipFill>
        <p:spPr>
          <a:xfrm>
            <a:off x="381000" y="1319212"/>
            <a:ext cx="8435453" cy="553878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2"/>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US"/>
              <a:t>DIC Algorithm</a:t>
            </a:r>
            <a:endParaRPr/>
          </a:p>
        </p:txBody>
      </p:sp>
      <p:sp>
        <p:nvSpPr>
          <p:cNvPr id="694" name="Google Shape;694;p82"/>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695" name="Google Shape;695;p82"/>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t/>
            </a:r>
            <a:endParaRPr b="0" i="0" sz="2800" u="none" cap="none" strike="noStrike">
              <a:solidFill>
                <a:schemeClr val="dk1"/>
              </a:solidFill>
              <a:latin typeface="Tahoma"/>
              <a:ea typeface="Tahoma"/>
              <a:cs typeface="Tahoma"/>
              <a:sym typeface="Tahoma"/>
            </a:endParaRPr>
          </a:p>
        </p:txBody>
      </p:sp>
      <p:sp>
        <p:nvSpPr>
          <p:cNvPr id="696" name="Google Shape;696;p8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pic>
        <p:nvPicPr>
          <p:cNvPr id="697" name="Google Shape;697;p82"/>
          <p:cNvPicPr preferRelativeResize="0"/>
          <p:nvPr/>
        </p:nvPicPr>
        <p:blipFill rotWithShape="1">
          <a:blip r:embed="rId3">
            <a:alphaModFix/>
          </a:blip>
          <a:srcRect b="0" l="0" r="0" t="0"/>
          <a:stretch/>
        </p:blipFill>
        <p:spPr>
          <a:xfrm>
            <a:off x="0" y="1328997"/>
            <a:ext cx="9144000" cy="5437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idx="1" type="body"/>
          </p:nvPr>
        </p:nvSpPr>
        <p:spPr>
          <a:xfrm>
            <a:off x="381000" y="1371600"/>
            <a:ext cx="87630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60"/>
              </a:spcBef>
              <a:spcAft>
                <a:spcPts val="0"/>
              </a:spcAft>
              <a:buSzPts val="1680"/>
              <a:buNone/>
            </a:pPr>
            <a:r>
              <a:rPr lang="en-US"/>
              <a:t>For association rule A =&gt; B,</a:t>
            </a:r>
            <a:endParaRPr/>
          </a:p>
          <a:p>
            <a:pPr indent="0" lvl="0" marL="0" rtl="0" algn="l">
              <a:lnSpc>
                <a:spcPct val="100000"/>
              </a:lnSpc>
              <a:spcBef>
                <a:spcPts val="560"/>
              </a:spcBef>
              <a:spcAft>
                <a:spcPts val="0"/>
              </a:spcAft>
              <a:buSzPts val="1680"/>
              <a:buNone/>
            </a:pPr>
            <a:r>
              <a:t/>
            </a:r>
            <a:endParaRPr/>
          </a:p>
          <a:p>
            <a:pPr indent="0" lvl="0" marL="0" rtl="0" algn="l">
              <a:lnSpc>
                <a:spcPct val="100000"/>
              </a:lnSpc>
              <a:spcBef>
                <a:spcPts val="560"/>
              </a:spcBef>
              <a:spcAft>
                <a:spcPts val="0"/>
              </a:spcAft>
              <a:buSzPts val="1680"/>
              <a:buNone/>
            </a:pPr>
            <a:r>
              <a:rPr lang="en-US"/>
              <a:t>Support (s)= </a:t>
            </a:r>
            <a:r>
              <a:rPr lang="en-US">
                <a:solidFill>
                  <a:srgbClr val="202124"/>
                </a:solidFill>
                <a:highlight>
                  <a:srgbClr val="FFFFFF"/>
                </a:highlight>
                <a:latin typeface="Arial"/>
                <a:ea typeface="Arial"/>
                <a:cs typeface="Arial"/>
                <a:sym typeface="Arial"/>
              </a:rPr>
              <a:t>σ(A U B) /  |T|</a:t>
            </a:r>
            <a:endParaRPr>
              <a:solidFill>
                <a:srgbClr val="202124"/>
              </a:solidFill>
              <a:highlight>
                <a:srgbClr val="FFFFFF"/>
              </a:highlight>
              <a:latin typeface="Arial"/>
              <a:ea typeface="Arial"/>
              <a:cs typeface="Arial"/>
              <a:sym typeface="Arial"/>
            </a:endParaRPr>
          </a:p>
          <a:p>
            <a:pPr indent="0" lvl="0" marL="0" rtl="0" algn="l">
              <a:lnSpc>
                <a:spcPct val="100000"/>
              </a:lnSpc>
              <a:spcBef>
                <a:spcPts val="560"/>
              </a:spcBef>
              <a:spcAft>
                <a:spcPts val="0"/>
              </a:spcAft>
              <a:buSzPts val="1680"/>
              <a:buNone/>
            </a:pPr>
            <a:r>
              <a:t/>
            </a:r>
            <a:endParaRPr>
              <a:solidFill>
                <a:srgbClr val="202124"/>
              </a:solidFill>
              <a:highlight>
                <a:srgbClr val="FFFFFF"/>
              </a:highlight>
              <a:latin typeface="Arial"/>
              <a:ea typeface="Arial"/>
              <a:cs typeface="Arial"/>
              <a:sym typeface="Arial"/>
            </a:endParaRPr>
          </a:p>
          <a:p>
            <a:pPr indent="0" lvl="0" marL="0" rtl="0" algn="l">
              <a:lnSpc>
                <a:spcPct val="100000"/>
              </a:lnSpc>
              <a:spcBef>
                <a:spcPts val="560"/>
              </a:spcBef>
              <a:spcAft>
                <a:spcPts val="0"/>
              </a:spcAft>
              <a:buSzPts val="1680"/>
              <a:buNone/>
            </a:pPr>
            <a:r>
              <a:rPr lang="en-US">
                <a:solidFill>
                  <a:srgbClr val="202124"/>
                </a:solidFill>
                <a:highlight>
                  <a:srgbClr val="FFFFFF"/>
                </a:highlight>
              </a:rPr>
              <a:t>Confidence (c)  = </a:t>
            </a:r>
            <a:r>
              <a:rPr lang="en-US">
                <a:solidFill>
                  <a:srgbClr val="202124"/>
                </a:solidFill>
                <a:highlight>
                  <a:srgbClr val="FFFFFF"/>
                </a:highlight>
                <a:latin typeface="Arial"/>
                <a:ea typeface="Arial"/>
                <a:cs typeface="Arial"/>
                <a:sym typeface="Arial"/>
              </a:rPr>
              <a:t>σ(A U B) / σ(A)</a:t>
            </a:r>
            <a:endParaRPr>
              <a:solidFill>
                <a:srgbClr val="202124"/>
              </a:solidFill>
              <a:highlight>
                <a:srgbClr val="FFFFFF"/>
              </a:highlight>
            </a:endParaRPr>
          </a:p>
        </p:txBody>
      </p:sp>
      <p:sp>
        <p:nvSpPr>
          <p:cNvPr id="153" name="Google Shape;153;p2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
        <p:nvSpPr>
          <p:cNvPr id="154" name="Google Shape;154;p20"/>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Support and Confidence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1" name="Shape 701"/>
        <p:cNvGrpSpPr/>
        <p:nvPr/>
      </p:nvGrpSpPr>
      <p:grpSpPr>
        <a:xfrm>
          <a:off x="0" y="0"/>
          <a:ext cx="0" cy="0"/>
          <a:chOff x="0" y="0"/>
          <a:chExt cx="0" cy="0"/>
        </a:xfrm>
      </p:grpSpPr>
      <p:sp>
        <p:nvSpPr>
          <p:cNvPr id="702" name="Google Shape;702;p83"/>
          <p:cNvSpPr txBox="1"/>
          <p:nvPr>
            <p:ph type="title"/>
          </p:nvPr>
        </p:nvSpPr>
        <p:spPr>
          <a:xfrm>
            <a:off x="381000" y="117257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Algorithm:DIC</a:t>
            </a:r>
            <a:br>
              <a:rPr lang="en-US"/>
            </a:br>
            <a:endParaRPr/>
          </a:p>
        </p:txBody>
      </p:sp>
      <p:sp>
        <p:nvSpPr>
          <p:cNvPr id="703" name="Google Shape;703;p8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04" name="Google Shape;704;p83"/>
          <p:cNvPicPr preferRelativeResize="0"/>
          <p:nvPr/>
        </p:nvPicPr>
        <p:blipFill rotWithShape="1">
          <a:blip r:embed="rId3">
            <a:alphaModFix/>
          </a:blip>
          <a:srcRect b="0" l="0" r="0" t="0"/>
          <a:stretch/>
        </p:blipFill>
        <p:spPr>
          <a:xfrm>
            <a:off x="381000" y="1782175"/>
            <a:ext cx="8435450" cy="5075825"/>
          </a:xfrm>
          <a:prstGeom prst="rect">
            <a:avLst/>
          </a:prstGeom>
          <a:noFill/>
          <a:ln>
            <a:noFill/>
          </a:ln>
        </p:spPr>
      </p:pic>
      <p:sp>
        <p:nvSpPr>
          <p:cNvPr id="705" name="Google Shape;705;p83"/>
          <p:cNvSpPr txBox="1"/>
          <p:nvPr/>
        </p:nvSpPr>
        <p:spPr>
          <a:xfrm>
            <a:off x="401275" y="1252025"/>
            <a:ext cx="8499600" cy="60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Tahoma"/>
                <a:ea typeface="Tahoma"/>
                <a:cs typeface="Tahoma"/>
                <a:sym typeface="Tahoma"/>
              </a:rPr>
              <a:t>Itemsets are marked in 4 different ways as they are counted.</a:t>
            </a:r>
            <a:endParaRPr b="0" i="0" sz="2200" u="none" cap="none" strike="noStrike">
              <a:solidFill>
                <a:schemeClr val="dk1"/>
              </a:solidFill>
              <a:latin typeface="Tahoma"/>
              <a:ea typeface="Tahoma"/>
              <a:cs typeface="Tahoma"/>
              <a:sym typeface="Tahom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4"/>
          <p:cNvSpPr txBox="1"/>
          <p:nvPr>
            <p:ph type="title"/>
          </p:nvPr>
        </p:nvSpPr>
        <p:spPr>
          <a:xfrm>
            <a:off x="381000" y="117257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Algorithm:DIC </a:t>
            </a:r>
            <a:br>
              <a:rPr lang="en-US"/>
            </a:br>
            <a:endParaRPr/>
          </a:p>
        </p:txBody>
      </p:sp>
      <p:sp>
        <p:nvSpPr>
          <p:cNvPr id="711" name="Google Shape;711;p8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12" name="Google Shape;712;p84"/>
          <p:cNvPicPr preferRelativeResize="0"/>
          <p:nvPr/>
        </p:nvPicPr>
        <p:blipFill rotWithShape="1">
          <a:blip r:embed="rId3">
            <a:alphaModFix/>
          </a:blip>
          <a:srcRect b="0" l="0" r="0" t="0"/>
          <a:stretch/>
        </p:blipFill>
        <p:spPr>
          <a:xfrm>
            <a:off x="0" y="1419367"/>
            <a:ext cx="4203510" cy="5227093"/>
          </a:xfrm>
          <a:prstGeom prst="rect">
            <a:avLst/>
          </a:prstGeom>
          <a:noFill/>
          <a:ln>
            <a:noFill/>
          </a:ln>
        </p:spPr>
      </p:pic>
      <p:pic>
        <p:nvPicPr>
          <p:cNvPr id="713" name="Google Shape;713;p84"/>
          <p:cNvPicPr preferRelativeResize="0"/>
          <p:nvPr/>
        </p:nvPicPr>
        <p:blipFill rotWithShape="1">
          <a:blip r:embed="rId4">
            <a:alphaModFix/>
          </a:blip>
          <a:srcRect b="0" l="0" r="0" t="0"/>
          <a:stretch/>
        </p:blipFill>
        <p:spPr>
          <a:xfrm>
            <a:off x="4533900" y="1569493"/>
            <a:ext cx="4376169" cy="5076967"/>
          </a:xfrm>
          <a:prstGeom prst="rect">
            <a:avLst/>
          </a:prstGeom>
          <a:noFill/>
          <a:ln>
            <a:noFill/>
          </a:ln>
        </p:spPr>
      </p:pic>
      <p:pic>
        <p:nvPicPr>
          <p:cNvPr id="714" name="Google Shape;714;p84"/>
          <p:cNvPicPr preferRelativeResize="0"/>
          <p:nvPr/>
        </p:nvPicPr>
        <p:blipFill rotWithShape="1">
          <a:blip r:embed="rId5">
            <a:alphaModFix/>
          </a:blip>
          <a:srcRect b="0" l="0" r="0" t="0"/>
          <a:stretch/>
        </p:blipFill>
        <p:spPr>
          <a:xfrm>
            <a:off x="3196526" y="2179093"/>
            <a:ext cx="2247900" cy="981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5"/>
          <p:cNvSpPr txBox="1"/>
          <p:nvPr>
            <p:ph type="title"/>
          </p:nvPr>
        </p:nvSpPr>
        <p:spPr>
          <a:xfrm>
            <a:off x="381000" y="117257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Improving Efficiency of Apriori Algorithm:DIC </a:t>
            </a:r>
            <a:br>
              <a:rPr lang="en-US"/>
            </a:br>
            <a:endParaRPr/>
          </a:p>
        </p:txBody>
      </p:sp>
      <p:sp>
        <p:nvSpPr>
          <p:cNvPr id="720" name="Google Shape;720;p8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21" name="Google Shape;721;p85"/>
          <p:cNvPicPr preferRelativeResize="0"/>
          <p:nvPr/>
        </p:nvPicPr>
        <p:blipFill rotWithShape="1">
          <a:blip r:embed="rId3">
            <a:alphaModFix/>
          </a:blip>
          <a:srcRect b="0" l="0" r="0" t="0"/>
          <a:stretch/>
        </p:blipFill>
        <p:spPr>
          <a:xfrm>
            <a:off x="0" y="1268958"/>
            <a:ext cx="3766782" cy="4457700"/>
          </a:xfrm>
          <a:prstGeom prst="rect">
            <a:avLst/>
          </a:prstGeom>
          <a:noFill/>
          <a:ln>
            <a:noFill/>
          </a:ln>
        </p:spPr>
      </p:pic>
      <p:pic>
        <p:nvPicPr>
          <p:cNvPr id="722" name="Google Shape;722;p85"/>
          <p:cNvPicPr preferRelativeResize="0"/>
          <p:nvPr/>
        </p:nvPicPr>
        <p:blipFill rotWithShape="1">
          <a:blip r:embed="rId4">
            <a:alphaModFix/>
          </a:blip>
          <a:srcRect b="0" l="0" r="0" t="0"/>
          <a:stretch/>
        </p:blipFill>
        <p:spPr>
          <a:xfrm>
            <a:off x="5020954" y="1275213"/>
            <a:ext cx="3768204" cy="3736075"/>
          </a:xfrm>
          <a:prstGeom prst="rect">
            <a:avLst/>
          </a:prstGeom>
          <a:noFill/>
          <a:ln>
            <a:noFill/>
          </a:ln>
        </p:spPr>
      </p:pic>
      <p:pic>
        <p:nvPicPr>
          <p:cNvPr id="723" name="Google Shape;723;p85"/>
          <p:cNvPicPr preferRelativeResize="0"/>
          <p:nvPr/>
        </p:nvPicPr>
        <p:blipFill rotWithShape="1">
          <a:blip r:embed="rId5">
            <a:alphaModFix/>
          </a:blip>
          <a:srcRect b="0" l="0" r="0" t="0"/>
          <a:stretch/>
        </p:blipFill>
        <p:spPr>
          <a:xfrm>
            <a:off x="5020954" y="4945323"/>
            <a:ext cx="3768204" cy="1912677"/>
          </a:xfrm>
          <a:prstGeom prst="rect">
            <a:avLst/>
          </a:prstGeom>
          <a:noFill/>
          <a:ln>
            <a:noFill/>
          </a:ln>
        </p:spPr>
      </p:pic>
      <p:pic>
        <p:nvPicPr>
          <p:cNvPr id="724" name="Google Shape;724;p85"/>
          <p:cNvPicPr preferRelativeResize="0"/>
          <p:nvPr/>
        </p:nvPicPr>
        <p:blipFill rotWithShape="1">
          <a:blip r:embed="rId6">
            <a:alphaModFix/>
          </a:blip>
          <a:srcRect b="0" l="0" r="0" t="0"/>
          <a:stretch/>
        </p:blipFill>
        <p:spPr>
          <a:xfrm>
            <a:off x="2718900" y="1477400"/>
            <a:ext cx="2863025" cy="1714500"/>
          </a:xfrm>
          <a:prstGeom prst="rect">
            <a:avLst/>
          </a:prstGeom>
          <a:noFill/>
          <a:ln>
            <a:noFill/>
          </a:ln>
        </p:spPr>
      </p:pic>
      <p:sp>
        <p:nvSpPr>
          <p:cNvPr id="725" name="Google Shape;725;p85"/>
          <p:cNvSpPr txBox="1"/>
          <p:nvPr/>
        </p:nvSpPr>
        <p:spPr>
          <a:xfrm>
            <a:off x="164175" y="6073700"/>
            <a:ext cx="4359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Arial"/>
                <a:ea typeface="Arial"/>
                <a:cs typeface="Arial"/>
                <a:sym typeface="Arial"/>
                <a:hlinkClick r:id="rId7"/>
              </a:rPr>
              <a:t>https://www.youtube.com/watch?v=SLhLJZK6KaE</a:t>
            </a:r>
            <a:endParaRPr b="0" i="0" sz="14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chemeClr val="hlink"/>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6"/>
          <p:cNvSpPr txBox="1"/>
          <p:nvPr>
            <p:ph idx="1" type="body"/>
          </p:nvPr>
        </p:nvSpPr>
        <p:spPr>
          <a:xfrm>
            <a:off x="381000" y="1371600"/>
            <a:ext cx="8763000" cy="51054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560"/>
              </a:spcBef>
              <a:spcAft>
                <a:spcPts val="0"/>
              </a:spcAft>
              <a:buSzPts val="2000"/>
              <a:buFont typeface="Arial"/>
              <a:buChar char="■"/>
            </a:pPr>
            <a:r>
              <a:rPr lang="en-US" sz="2000">
                <a:highlight>
                  <a:srgbClr val="FFFFFF"/>
                </a:highlight>
                <a:latin typeface="Arial"/>
                <a:ea typeface="Arial"/>
                <a:cs typeface="Arial"/>
                <a:sym typeface="Arial"/>
              </a:rPr>
              <a:t>The fundamental idea of the sampling approach is to select a random sample S of the given data D, and then search for frequent itemsets in S rather than D. </a:t>
            </a:r>
            <a:endParaRPr sz="2000">
              <a:highlight>
                <a:srgbClr val="FFFFFF"/>
              </a:highlight>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2000">
              <a:highlight>
                <a:srgbClr val="FFFFFF"/>
              </a:highlight>
              <a:latin typeface="Arial"/>
              <a:ea typeface="Arial"/>
              <a:cs typeface="Arial"/>
              <a:sym typeface="Arial"/>
            </a:endParaRPr>
          </a:p>
          <a:p>
            <a:pPr indent="-355600" lvl="0" marL="457200" rtl="0" algn="l">
              <a:lnSpc>
                <a:spcPct val="100000"/>
              </a:lnSpc>
              <a:spcBef>
                <a:spcPts val="560"/>
              </a:spcBef>
              <a:spcAft>
                <a:spcPts val="0"/>
              </a:spcAft>
              <a:buSzPts val="2000"/>
              <a:buFont typeface="Arial"/>
              <a:buChar char="■"/>
            </a:pPr>
            <a:r>
              <a:rPr lang="en-US" sz="2000">
                <a:highlight>
                  <a:srgbClr val="FFFFFF"/>
                </a:highlight>
                <a:latin typeface="Arial"/>
                <a:ea typeface="Arial"/>
                <a:cs typeface="Arial"/>
                <a:sym typeface="Arial"/>
              </a:rPr>
              <a:t>It may be  possible to lose the global frequent itemset. This can be reduced by lowering the minimum support. </a:t>
            </a:r>
            <a:endParaRPr sz="2000">
              <a:highlight>
                <a:srgbClr val="FFFFFF"/>
              </a:highlight>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2000">
              <a:highlight>
                <a:srgbClr val="FFFFFF"/>
              </a:highlight>
              <a:latin typeface="Arial"/>
              <a:ea typeface="Arial"/>
              <a:cs typeface="Arial"/>
              <a:sym typeface="Arial"/>
            </a:endParaRPr>
          </a:p>
          <a:p>
            <a:pPr indent="-355600" lvl="0" marL="457200" rtl="0" algn="l">
              <a:lnSpc>
                <a:spcPct val="100000"/>
              </a:lnSpc>
              <a:spcBef>
                <a:spcPts val="560"/>
              </a:spcBef>
              <a:spcAft>
                <a:spcPts val="0"/>
              </a:spcAft>
              <a:buSzPts val="2000"/>
              <a:buFont typeface="Arial"/>
              <a:buChar char="■"/>
            </a:pPr>
            <a:r>
              <a:rPr lang="en-US" sz="2000">
                <a:highlight>
                  <a:srgbClr val="FFFFFF"/>
                </a:highlight>
                <a:latin typeface="Arial"/>
                <a:ea typeface="Arial"/>
                <a:cs typeface="Arial"/>
                <a:sym typeface="Arial"/>
              </a:rPr>
              <a:t>The sample size of S is such that the search for frequent itemsets in S can be completed in main memory, and therefore only one scan of the transactions in S is needed overall.</a:t>
            </a:r>
            <a:endParaRPr sz="2000">
              <a:highlight>
                <a:srgbClr val="FFFFFF"/>
              </a:highlight>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2000">
              <a:highlight>
                <a:srgbClr val="FFFFFF"/>
              </a:highlight>
              <a:latin typeface="Arial"/>
              <a:ea typeface="Arial"/>
              <a:cs typeface="Arial"/>
              <a:sym typeface="Arial"/>
            </a:endParaRPr>
          </a:p>
          <a:p>
            <a:pPr indent="-355600" lvl="0" marL="457200" rtl="0" algn="l">
              <a:lnSpc>
                <a:spcPct val="100000"/>
              </a:lnSpc>
              <a:spcBef>
                <a:spcPts val="560"/>
              </a:spcBef>
              <a:spcAft>
                <a:spcPts val="0"/>
              </a:spcAft>
              <a:buSzPts val="2000"/>
              <a:buFont typeface="Arial"/>
              <a:buChar char="■"/>
            </a:pPr>
            <a:r>
              <a:rPr lang="en-US" sz="2000">
                <a:highlight>
                  <a:srgbClr val="FFFFFF"/>
                </a:highlight>
                <a:latin typeface="Arial"/>
                <a:ea typeface="Arial"/>
                <a:cs typeface="Arial"/>
                <a:sym typeface="Arial"/>
              </a:rPr>
              <a:t> Because we are searching for frequent itemsets in S rather than in D, it is possible that we will miss some of the global frequent itemsets</a:t>
            </a:r>
            <a:endParaRPr sz="2000">
              <a:highlight>
                <a:srgbClr val="FFFFFF"/>
              </a:highlight>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2000">
              <a:highlight>
                <a:srgbClr val="FFFFFF"/>
              </a:highlight>
              <a:latin typeface="Arial"/>
              <a:ea typeface="Arial"/>
              <a:cs typeface="Arial"/>
              <a:sym typeface="Arial"/>
            </a:endParaRPr>
          </a:p>
        </p:txBody>
      </p:sp>
      <p:sp>
        <p:nvSpPr>
          <p:cNvPr id="732" name="Google Shape;732;p8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
        <p:nvSpPr>
          <p:cNvPr id="733" name="Google Shape;733;p86"/>
          <p:cNvSpPr txBox="1"/>
          <p:nvPr>
            <p:ph type="title"/>
          </p:nvPr>
        </p:nvSpPr>
        <p:spPr>
          <a:xfrm>
            <a:off x="0" y="1172575"/>
            <a:ext cx="91440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400"/>
              <a:t>Improving Efficiency of Apriori Algorithm: Sampling</a:t>
            </a:r>
            <a:endParaRPr sz="2400"/>
          </a:p>
          <a:p>
            <a:pPr indent="0" lvl="0" marL="0" marR="0" rtl="0" algn="ctr">
              <a:lnSpc>
                <a:spcPct val="100000"/>
              </a:lnSpc>
              <a:spcBef>
                <a:spcPts val="0"/>
              </a:spcBef>
              <a:spcAft>
                <a:spcPts val="0"/>
              </a:spcAft>
              <a:buSzPts val="1400"/>
              <a:buNone/>
            </a:pPr>
            <a:r>
              <a:rPr lang="en-US" sz="2400"/>
              <a:t> (mining on a subset of the given data) </a:t>
            </a:r>
            <a:endParaRPr sz="2400"/>
          </a:p>
          <a:p>
            <a:pPr indent="0" lvl="0" marL="0" marR="0" rtl="0" algn="ctr">
              <a:lnSpc>
                <a:spcPct val="100000"/>
              </a:lnSpc>
              <a:spcBef>
                <a:spcPts val="0"/>
              </a:spcBef>
              <a:spcAft>
                <a:spcPts val="0"/>
              </a:spcAft>
              <a:buSzPts val="1400"/>
              <a:buNone/>
            </a:pPr>
            <a:r>
              <a:t/>
            </a:r>
            <a:endParaRPr sz="2400"/>
          </a:p>
          <a:p>
            <a:pPr indent="0" lvl="0" marL="0" marR="0" rtl="0" algn="ctr">
              <a:lnSpc>
                <a:spcPct val="100000"/>
              </a:lnSpc>
              <a:spcBef>
                <a:spcPts val="0"/>
              </a:spcBef>
              <a:spcAft>
                <a:spcPts val="0"/>
              </a:spcAft>
              <a:buSzPts val="1400"/>
              <a:buNone/>
            </a:pPr>
            <a:r>
              <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7"/>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l">
              <a:lnSpc>
                <a:spcPct val="130000"/>
              </a:lnSpc>
              <a:spcBef>
                <a:spcPts val="0"/>
              </a:spcBef>
              <a:spcAft>
                <a:spcPts val="1500"/>
              </a:spcAft>
              <a:buClr>
                <a:schemeClr val="dk1"/>
              </a:buClr>
              <a:buSzPts val="1100"/>
              <a:buFont typeface="Arial"/>
              <a:buNone/>
            </a:pPr>
            <a:r>
              <a:rPr b="1" lang="en-US" sz="1950">
                <a:solidFill>
                  <a:srgbClr val="3A3A3A"/>
                </a:solidFill>
                <a:highlight>
                  <a:schemeClr val="lt1"/>
                </a:highlight>
                <a:latin typeface="Arial"/>
                <a:ea typeface="Arial"/>
                <a:cs typeface="Arial"/>
                <a:sym typeface="Arial"/>
              </a:rPr>
              <a:t>Applications Of Apriori Algorithm</a:t>
            </a:r>
            <a:endParaRPr b="1" sz="1950">
              <a:solidFill>
                <a:srgbClr val="3A3A3A"/>
              </a:solidFill>
              <a:highlight>
                <a:schemeClr val="lt1"/>
              </a:highlight>
              <a:latin typeface="Arial"/>
              <a:ea typeface="Arial"/>
              <a:cs typeface="Arial"/>
              <a:sym typeface="Arial"/>
            </a:endParaRPr>
          </a:p>
        </p:txBody>
      </p:sp>
      <p:sp>
        <p:nvSpPr>
          <p:cNvPr id="740" name="Google Shape;740;p8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
        <p:nvSpPr>
          <p:cNvPr id="741" name="Google Shape;741;p87"/>
          <p:cNvSpPr txBox="1"/>
          <p:nvPr/>
        </p:nvSpPr>
        <p:spPr>
          <a:xfrm>
            <a:off x="381000" y="1405600"/>
            <a:ext cx="8557200" cy="4973700"/>
          </a:xfrm>
          <a:prstGeom prst="rect">
            <a:avLst/>
          </a:prstGeom>
          <a:noFill/>
          <a:ln>
            <a:noFill/>
          </a:ln>
        </p:spPr>
        <p:txBody>
          <a:bodyPr anchorCtr="0" anchor="t" bIns="91425" lIns="91425" spcFirstLastPara="1" rIns="91425" wrap="square" tIns="91425">
            <a:normAutofit/>
          </a:bodyPr>
          <a:lstStyle/>
          <a:p>
            <a:pPr indent="-371475" lvl="0" marL="876300" marR="0" rtl="0" algn="l">
              <a:lnSpc>
                <a:spcPct val="115000"/>
              </a:lnSpc>
              <a:spcBef>
                <a:spcPts val="0"/>
              </a:spcBef>
              <a:spcAft>
                <a:spcPts val="0"/>
              </a:spcAft>
              <a:buClr>
                <a:srgbClr val="3A3A3A"/>
              </a:buClr>
              <a:buSzPts val="2250"/>
              <a:buFont typeface="Arial"/>
              <a:buAutoNum type="arabicPeriod"/>
            </a:pPr>
            <a:r>
              <a:rPr b="1" i="0" lang="en-US" sz="2250" u="none" cap="none" strike="noStrike">
                <a:solidFill>
                  <a:srgbClr val="3A3A3A"/>
                </a:solidFill>
                <a:highlight>
                  <a:srgbClr val="FFFFFF"/>
                </a:highlight>
                <a:latin typeface="Arial"/>
                <a:ea typeface="Arial"/>
                <a:cs typeface="Arial"/>
                <a:sym typeface="Arial"/>
              </a:rPr>
              <a:t>Improved store layout</a:t>
            </a:r>
            <a:endParaRPr b="1" i="0" sz="2250" u="none" cap="none" strike="noStrike">
              <a:solidFill>
                <a:srgbClr val="3A3A3A"/>
              </a:solidFill>
              <a:highlight>
                <a:srgbClr val="FFFFFF"/>
              </a:highlight>
              <a:latin typeface="Arial"/>
              <a:ea typeface="Arial"/>
              <a:cs typeface="Arial"/>
              <a:sym typeface="Arial"/>
            </a:endParaRPr>
          </a:p>
          <a:p>
            <a:pPr indent="-371475" lvl="0" marL="876300" marR="0" rtl="0" algn="l">
              <a:lnSpc>
                <a:spcPct val="115000"/>
              </a:lnSpc>
              <a:spcBef>
                <a:spcPts val="0"/>
              </a:spcBef>
              <a:spcAft>
                <a:spcPts val="0"/>
              </a:spcAft>
              <a:buClr>
                <a:srgbClr val="3A3A3A"/>
              </a:buClr>
              <a:buSzPts val="2250"/>
              <a:buFont typeface="Arial"/>
              <a:buAutoNum type="arabicPeriod"/>
            </a:pPr>
            <a:r>
              <a:rPr b="1" i="0" lang="en-US" sz="2250" u="none" cap="none" strike="noStrike">
                <a:solidFill>
                  <a:srgbClr val="3A3A3A"/>
                </a:solidFill>
                <a:highlight>
                  <a:srgbClr val="FFFFFF"/>
                </a:highlight>
                <a:latin typeface="Arial"/>
                <a:ea typeface="Arial"/>
                <a:cs typeface="Arial"/>
                <a:sym typeface="Arial"/>
              </a:rPr>
              <a:t>Cross marketing</a:t>
            </a:r>
            <a:endParaRPr b="1" i="0" sz="2250" u="none" cap="none" strike="noStrike">
              <a:solidFill>
                <a:srgbClr val="3A3A3A"/>
              </a:solidFill>
              <a:highlight>
                <a:srgbClr val="FFFFFF"/>
              </a:highlight>
              <a:latin typeface="Arial"/>
              <a:ea typeface="Arial"/>
              <a:cs typeface="Arial"/>
              <a:sym typeface="Arial"/>
            </a:endParaRPr>
          </a:p>
          <a:p>
            <a:pPr indent="-371475" lvl="0" marL="876300" marR="0" rtl="0" algn="l">
              <a:lnSpc>
                <a:spcPct val="115000"/>
              </a:lnSpc>
              <a:spcBef>
                <a:spcPts val="0"/>
              </a:spcBef>
              <a:spcAft>
                <a:spcPts val="0"/>
              </a:spcAft>
              <a:buClr>
                <a:srgbClr val="3A3A3A"/>
              </a:buClr>
              <a:buSzPts val="2250"/>
              <a:buFont typeface="Arial"/>
              <a:buAutoNum type="arabicPeriod"/>
            </a:pPr>
            <a:r>
              <a:rPr b="1" i="0" lang="en-US" sz="2250" u="none" cap="none" strike="noStrike">
                <a:solidFill>
                  <a:srgbClr val="3A3A3A"/>
                </a:solidFill>
                <a:highlight>
                  <a:srgbClr val="FFFFFF"/>
                </a:highlight>
                <a:latin typeface="Arial"/>
                <a:ea typeface="Arial"/>
                <a:cs typeface="Arial"/>
                <a:sym typeface="Arial"/>
              </a:rPr>
              <a:t>Focused attached mailings / add-on sales </a:t>
            </a:r>
            <a:endParaRPr b="1" i="0" sz="2250" u="none" cap="none" strike="noStrike">
              <a:solidFill>
                <a:srgbClr val="3A3A3A"/>
              </a:solidFill>
              <a:highlight>
                <a:srgbClr val="FFFFFF"/>
              </a:highlight>
              <a:latin typeface="Arial"/>
              <a:ea typeface="Arial"/>
              <a:cs typeface="Arial"/>
              <a:sym typeface="Arial"/>
            </a:endParaRPr>
          </a:p>
          <a:p>
            <a:pPr indent="-371475" lvl="0" marL="876300" marR="0" rtl="0" algn="l">
              <a:lnSpc>
                <a:spcPct val="115000"/>
              </a:lnSpc>
              <a:spcBef>
                <a:spcPts val="0"/>
              </a:spcBef>
              <a:spcAft>
                <a:spcPts val="0"/>
              </a:spcAft>
              <a:buClr>
                <a:srgbClr val="3A3A3A"/>
              </a:buClr>
              <a:buSzPts val="2250"/>
              <a:buFont typeface="Arial"/>
              <a:buAutoNum type="arabicPeriod"/>
            </a:pPr>
            <a:r>
              <a:rPr b="1" i="0" lang="en-US" sz="2250" u="none" cap="none" strike="noStrike">
                <a:solidFill>
                  <a:srgbClr val="3A3A3A"/>
                </a:solidFill>
                <a:highlight>
                  <a:srgbClr val="FFFFFF"/>
                </a:highlight>
                <a:latin typeface="Arial"/>
                <a:ea typeface="Arial"/>
                <a:cs typeface="Arial"/>
                <a:sym typeface="Arial"/>
              </a:rPr>
              <a:t> Maintenance Agreement (What the store should do to boost Maintenance Agreement sales)</a:t>
            </a:r>
            <a:endParaRPr b="1" i="0" sz="2250" u="none" cap="none" strike="noStrike">
              <a:solidFill>
                <a:srgbClr val="3A3A3A"/>
              </a:solidFill>
              <a:highlight>
                <a:srgbClr val="FFFFFF"/>
              </a:highlight>
              <a:latin typeface="Arial"/>
              <a:ea typeface="Arial"/>
              <a:cs typeface="Arial"/>
              <a:sym typeface="Arial"/>
            </a:endParaRPr>
          </a:p>
          <a:p>
            <a:pPr indent="-371475" lvl="0" marL="876300" marR="0" rtl="0" algn="l">
              <a:lnSpc>
                <a:spcPct val="115000"/>
              </a:lnSpc>
              <a:spcBef>
                <a:spcPts val="0"/>
              </a:spcBef>
              <a:spcAft>
                <a:spcPts val="0"/>
              </a:spcAft>
              <a:buClr>
                <a:srgbClr val="3A3A3A"/>
              </a:buClr>
              <a:buSzPts val="2250"/>
              <a:buFont typeface="Arial"/>
              <a:buAutoNum type="arabicPeriod"/>
            </a:pPr>
            <a:r>
              <a:rPr b="1" i="0" lang="en-US" sz="2250" u="none" cap="none" strike="noStrike">
                <a:solidFill>
                  <a:srgbClr val="3A3A3A"/>
                </a:solidFill>
                <a:highlight>
                  <a:srgbClr val="FFFFFF"/>
                </a:highlight>
                <a:latin typeface="Arial"/>
                <a:ea typeface="Arial"/>
                <a:cs typeface="Arial"/>
                <a:sym typeface="Arial"/>
              </a:rPr>
              <a:t>Home Electronics  (What other products should the store stock up?)</a:t>
            </a:r>
            <a:endParaRPr b="1" i="0" sz="2250" u="none" cap="none" strike="noStrike">
              <a:solidFill>
                <a:srgbClr val="3A3A3A"/>
              </a:solidFill>
              <a:highlight>
                <a:srgbClr val="FFFFFF"/>
              </a:highlight>
              <a:latin typeface="Arial"/>
              <a:ea typeface="Arial"/>
              <a:cs typeface="Arial"/>
              <a:sym typeface="Arial"/>
            </a:endParaRPr>
          </a:p>
          <a:p>
            <a:pPr indent="-371475" lvl="0" marL="876300" marR="0" rtl="0" algn="l">
              <a:lnSpc>
                <a:spcPct val="115000"/>
              </a:lnSpc>
              <a:spcBef>
                <a:spcPts val="0"/>
              </a:spcBef>
              <a:spcAft>
                <a:spcPts val="0"/>
              </a:spcAft>
              <a:buClr>
                <a:srgbClr val="3A3A3A"/>
              </a:buClr>
              <a:buSzPts val="2250"/>
              <a:buFont typeface="Arial"/>
              <a:buAutoNum type="arabicPeriod"/>
            </a:pPr>
            <a:r>
              <a:rPr b="1" i="0" lang="en-US" sz="2250" u="none" cap="none" strike="noStrike">
                <a:solidFill>
                  <a:srgbClr val="3A3A3A"/>
                </a:solidFill>
                <a:highlight>
                  <a:srgbClr val="FFFFFF"/>
                </a:highlight>
                <a:latin typeface="Arial"/>
                <a:ea typeface="Arial"/>
                <a:cs typeface="Arial"/>
                <a:sym typeface="Arial"/>
              </a:rPr>
              <a:t>Pharmacy to find frequent medicine itemsets</a:t>
            </a:r>
            <a:endParaRPr b="1" i="0" sz="2250" u="none" cap="none" strike="noStrike">
              <a:solidFill>
                <a:srgbClr val="3A3A3A"/>
              </a:solidFill>
              <a:highlight>
                <a:srgbClr val="FFFFFF"/>
              </a:highlight>
              <a:latin typeface="Arial"/>
              <a:ea typeface="Arial"/>
              <a:cs typeface="Arial"/>
              <a:sym typeface="Arial"/>
            </a:endParaRPr>
          </a:p>
          <a:p>
            <a:pPr indent="-371475" lvl="0" marL="876300" marR="0" rtl="0" algn="l">
              <a:lnSpc>
                <a:spcPct val="115000"/>
              </a:lnSpc>
              <a:spcBef>
                <a:spcPts val="0"/>
              </a:spcBef>
              <a:spcAft>
                <a:spcPts val="0"/>
              </a:spcAft>
              <a:buClr>
                <a:srgbClr val="3A3A3A"/>
              </a:buClr>
              <a:buSzPts val="2250"/>
              <a:buFont typeface="Arial"/>
              <a:buAutoNum type="arabicPeriod"/>
            </a:pPr>
            <a:r>
              <a:rPr b="1" i="0" lang="en-US" sz="2250" u="none" cap="none" strike="noStrike">
                <a:solidFill>
                  <a:srgbClr val="3A3A3A"/>
                </a:solidFill>
                <a:highlight>
                  <a:srgbClr val="FFFFFF"/>
                </a:highlight>
                <a:latin typeface="Arial"/>
                <a:ea typeface="Arial"/>
                <a:cs typeface="Arial"/>
                <a:sym typeface="Arial"/>
              </a:rPr>
              <a:t> </a:t>
            </a:r>
            <a:r>
              <a:rPr b="0" i="0" lang="en-US" sz="2300" u="none" cap="none" strike="noStrike">
                <a:solidFill>
                  <a:srgbClr val="111111"/>
                </a:solidFill>
                <a:highlight>
                  <a:srgbClr val="FFFFFF"/>
                </a:highlight>
                <a:latin typeface="Roboto"/>
                <a:ea typeface="Roboto"/>
                <a:cs typeface="Roboto"/>
                <a:sym typeface="Roboto"/>
              </a:rPr>
              <a:t>For Student's Trends Analysis</a:t>
            </a:r>
            <a:endParaRPr b="0" i="0" sz="2300" u="none" cap="none" strike="noStrike">
              <a:solidFill>
                <a:srgbClr val="111111"/>
              </a:solidFill>
              <a:highlight>
                <a:srgbClr val="FFFFFF"/>
              </a:highlight>
              <a:latin typeface="Roboto"/>
              <a:ea typeface="Roboto"/>
              <a:cs typeface="Roboto"/>
              <a:sym typeface="Roboto"/>
            </a:endParaRPr>
          </a:p>
          <a:p>
            <a:pPr indent="0" lvl="0" marL="457200" marR="0" rtl="0" algn="l">
              <a:lnSpc>
                <a:spcPct val="115000"/>
              </a:lnSpc>
              <a:spcBef>
                <a:spcPts val="0"/>
              </a:spcBef>
              <a:spcAft>
                <a:spcPts val="3400"/>
              </a:spcAft>
              <a:buClr>
                <a:srgbClr val="000000"/>
              </a:buClr>
              <a:buSzPts val="2250"/>
              <a:buFont typeface="Arial"/>
              <a:buNone/>
            </a:pPr>
            <a:r>
              <a:t/>
            </a:r>
            <a:endParaRPr b="1" i="0" sz="2250" u="none" cap="none" strike="noStrike">
              <a:solidFill>
                <a:srgbClr val="3A3A3A"/>
              </a:solidFill>
              <a:highlight>
                <a:srgbClr val="FFFFFF"/>
              </a:highlight>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8"/>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48" name="Google Shape;748;p88"/>
          <p:cNvSpPr txBox="1"/>
          <p:nvPr>
            <p:ph idx="1" type="body"/>
          </p:nvPr>
        </p:nvSpPr>
        <p:spPr>
          <a:xfrm>
            <a:off x="0" y="762000"/>
            <a:ext cx="91440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Clr>
                <a:schemeClr val="dk1"/>
              </a:buClr>
              <a:buSzPts val="1100"/>
              <a:buFont typeface="Arial"/>
              <a:buNone/>
            </a:pPr>
            <a:r>
              <a:rPr b="1" lang="en-US" sz="2100">
                <a:solidFill>
                  <a:srgbClr val="001C3B"/>
                </a:solidFill>
                <a:highlight>
                  <a:srgbClr val="FFFFFF"/>
                </a:highlight>
                <a:latin typeface="Arial"/>
                <a:ea typeface="Arial"/>
                <a:cs typeface="Arial"/>
                <a:sym typeface="Arial"/>
              </a:rPr>
              <a:t>Application of Apriori Algorithm in the Real World</a:t>
            </a:r>
            <a:endParaRPr b="1" sz="2100">
              <a:solidFill>
                <a:srgbClr val="001C3B"/>
              </a:solidFill>
              <a:highlight>
                <a:srgbClr val="FFFFFF"/>
              </a:highlight>
              <a:latin typeface="Arial"/>
              <a:ea typeface="Arial"/>
              <a:cs typeface="Arial"/>
              <a:sym typeface="Arial"/>
            </a:endParaRPr>
          </a:p>
          <a:p>
            <a:pPr indent="0" lvl="0" marL="0" rtl="0" algn="l">
              <a:lnSpc>
                <a:spcPct val="100000"/>
              </a:lnSpc>
              <a:spcBef>
                <a:spcPts val="1500"/>
              </a:spcBef>
              <a:spcAft>
                <a:spcPts val="0"/>
              </a:spcAft>
              <a:buClr>
                <a:schemeClr val="dk1"/>
              </a:buClr>
              <a:buSzPts val="1100"/>
              <a:buFont typeface="Arial"/>
              <a:buNone/>
            </a:pPr>
            <a:r>
              <a:rPr b="1" lang="en-US" sz="1800">
                <a:solidFill>
                  <a:srgbClr val="001C3B"/>
                </a:solidFill>
                <a:highlight>
                  <a:srgbClr val="FFFFFF"/>
                </a:highlight>
                <a:latin typeface="Arial"/>
                <a:ea typeface="Arial"/>
                <a:cs typeface="Arial"/>
                <a:sym typeface="Arial"/>
              </a:rPr>
              <a:t>1. Education Field</a:t>
            </a:r>
            <a:endParaRPr b="1" sz="1800">
              <a:solidFill>
                <a:srgbClr val="001C3B"/>
              </a:solidFill>
              <a:highlight>
                <a:srgbClr val="FFFFFF"/>
              </a:highlight>
              <a:latin typeface="Arial"/>
              <a:ea typeface="Arial"/>
              <a:cs typeface="Arial"/>
              <a:sym typeface="Arial"/>
            </a:endParaRPr>
          </a:p>
          <a:p>
            <a:pPr indent="0" lvl="0" marL="0" rtl="0" algn="l">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As we all know that all the students studying in the school have different characteristics and personalities like every student are different in age, gender, different names, and different parents' names, etc.</a:t>
            </a:r>
            <a:endParaRPr sz="1800">
              <a:solidFill>
                <a:srgbClr val="001C3B"/>
              </a:solidFill>
              <a:highlight>
                <a:srgbClr val="FFFFFF"/>
              </a:highlight>
              <a:latin typeface="Arial"/>
              <a:ea typeface="Arial"/>
              <a:cs typeface="Arial"/>
              <a:sym typeface="Arial"/>
            </a:endParaRPr>
          </a:p>
          <a:p>
            <a:pPr indent="0" lvl="0" marL="0" rtl="0" algn="l">
              <a:lnSpc>
                <a:spcPct val="100000"/>
              </a:lnSpc>
              <a:spcBef>
                <a:spcPts val="1500"/>
              </a:spcBef>
              <a:spcAft>
                <a:spcPts val="0"/>
              </a:spcAft>
              <a:buClr>
                <a:schemeClr val="dk1"/>
              </a:buClr>
              <a:buSzPts val="1100"/>
              <a:buFont typeface="Arial"/>
              <a:buNone/>
            </a:pPr>
            <a:r>
              <a:rPr b="1" lang="en-US" sz="1800">
                <a:solidFill>
                  <a:srgbClr val="001C3B"/>
                </a:solidFill>
                <a:highlight>
                  <a:srgbClr val="FFFFFF"/>
                </a:highlight>
                <a:latin typeface="Arial"/>
                <a:ea typeface="Arial"/>
                <a:cs typeface="Arial"/>
                <a:sym typeface="Arial"/>
              </a:rPr>
              <a:t>2. Medical Field</a:t>
            </a:r>
            <a:endParaRPr b="1" sz="1800">
              <a:solidFill>
                <a:srgbClr val="001C3B"/>
              </a:solidFill>
              <a:highlight>
                <a:srgbClr val="FFFFFF"/>
              </a:highlight>
              <a:latin typeface="Arial"/>
              <a:ea typeface="Arial"/>
              <a:cs typeface="Arial"/>
              <a:sym typeface="Arial"/>
            </a:endParaRPr>
          </a:p>
          <a:p>
            <a:pPr indent="0" lvl="0" marL="0" rtl="0" algn="l">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In every hospital, there are a lot of patients admitted over there every patient have a different kind of disease according to which they are given a different treatment, and they all will have a different type of characteristics and different medical history, so here it is necessary to use the computer science method of Apriori algorithm in order analyze the patients' database. So that there should be no mixing of the information of different patients</a:t>
            </a:r>
            <a:endParaRPr sz="1800">
              <a:solidFill>
                <a:srgbClr val="001C3B"/>
              </a:solidFill>
              <a:highlight>
                <a:srgbClr val="FFFFFF"/>
              </a:highlight>
              <a:latin typeface="Arial"/>
              <a:ea typeface="Arial"/>
              <a:cs typeface="Arial"/>
              <a:sym typeface="Arial"/>
            </a:endParaRPr>
          </a:p>
          <a:p>
            <a:pPr indent="0" lvl="0" marL="0" rtl="0" algn="l">
              <a:lnSpc>
                <a:spcPct val="100000"/>
              </a:lnSpc>
              <a:spcBef>
                <a:spcPts val="1500"/>
              </a:spcBef>
              <a:spcAft>
                <a:spcPts val="0"/>
              </a:spcAft>
              <a:buClr>
                <a:schemeClr val="dk1"/>
              </a:buClr>
              <a:buSzPts val="1100"/>
              <a:buFont typeface="Arial"/>
              <a:buNone/>
            </a:pPr>
            <a:r>
              <a:rPr b="1" lang="en-US" sz="1800">
                <a:solidFill>
                  <a:srgbClr val="001C3B"/>
                </a:solidFill>
                <a:highlight>
                  <a:srgbClr val="FFFFFF"/>
                </a:highlight>
                <a:latin typeface="Arial"/>
                <a:ea typeface="Arial"/>
                <a:cs typeface="Arial"/>
                <a:sym typeface="Arial"/>
              </a:rPr>
              <a:t>3. Forestry</a:t>
            </a:r>
            <a:endParaRPr b="1" sz="1800">
              <a:solidFill>
                <a:srgbClr val="001C3B"/>
              </a:solidFill>
              <a:highlight>
                <a:srgbClr val="FFFFFF"/>
              </a:highlight>
              <a:latin typeface="Arial"/>
              <a:ea typeface="Arial"/>
              <a:cs typeface="Arial"/>
              <a:sym typeface="Arial"/>
            </a:endParaRPr>
          </a:p>
          <a:p>
            <a:pPr indent="0" lvl="0" marL="0" rtl="0" algn="l">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In every forest, there are several kinds of flora and fauna. And, naturally, there are a variety of trees which are having different features like their sizes, texture, seasons of trees, etc. similarly, there are various types of animals having a variety of features, which makes them different from one another. So to analyze all such details, we use the method of the Apriori algorithm.</a:t>
            </a:r>
            <a:endParaRPr sz="1800">
              <a:solidFill>
                <a:srgbClr val="001C3B"/>
              </a:solidFill>
              <a:highlight>
                <a:srgbClr val="FFFFFF"/>
              </a:highlight>
              <a:latin typeface="Arial"/>
              <a:ea typeface="Arial"/>
              <a:cs typeface="Arial"/>
              <a:sym typeface="Arial"/>
            </a:endParaRPr>
          </a:p>
          <a:p>
            <a:pPr indent="0" lvl="0" marL="0" rtl="0" algn="l">
              <a:lnSpc>
                <a:spcPct val="100000"/>
              </a:lnSpc>
              <a:spcBef>
                <a:spcPts val="900"/>
              </a:spcBef>
              <a:spcAft>
                <a:spcPts val="0"/>
              </a:spcAft>
              <a:buSzPts val="1680"/>
              <a:buNone/>
            </a:pPr>
            <a:r>
              <a:t/>
            </a:r>
            <a:endParaRPr sz="1800"/>
          </a:p>
        </p:txBody>
      </p:sp>
      <p:sp>
        <p:nvSpPr>
          <p:cNvPr id="749" name="Google Shape;749;p8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9"/>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756" name="Google Shape;756;p89"/>
          <p:cNvSpPr txBox="1"/>
          <p:nvPr>
            <p:ph idx="1" type="body"/>
          </p:nvPr>
        </p:nvSpPr>
        <p:spPr>
          <a:xfrm>
            <a:off x="381000" y="1219200"/>
            <a:ext cx="8471400" cy="51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Clr>
                <a:schemeClr val="dk1"/>
              </a:buClr>
              <a:buSzPts val="1100"/>
              <a:buFont typeface="Arial"/>
              <a:buNone/>
            </a:pPr>
            <a:r>
              <a:rPr b="1" lang="en-US" sz="1800">
                <a:solidFill>
                  <a:srgbClr val="001C3B"/>
                </a:solidFill>
                <a:highlight>
                  <a:srgbClr val="FFFFFF"/>
                </a:highlight>
                <a:latin typeface="Arial"/>
                <a:ea typeface="Arial"/>
                <a:cs typeface="Arial"/>
                <a:sym typeface="Arial"/>
              </a:rPr>
              <a:t>4. New Technology Business Firms</a:t>
            </a:r>
            <a:endParaRPr b="1" sz="1800">
              <a:solidFill>
                <a:srgbClr val="001C3B"/>
              </a:solidFill>
              <a:highlight>
                <a:srgbClr val="FFFFFF"/>
              </a:highlight>
              <a:latin typeface="Arial"/>
              <a:ea typeface="Arial"/>
              <a:cs typeface="Arial"/>
              <a:sym typeface="Arial"/>
            </a:endParaRPr>
          </a:p>
          <a:p>
            <a:pPr indent="0" lvl="0" marL="0" rtl="0" algn="l">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Apriori is used by many companies like Flipkart, Amazon, etc. where they have to maintain the record of various items of products that are purchased by various customers for recommender systems and by google for the autocomplete features.</a:t>
            </a:r>
            <a:endParaRPr sz="1800">
              <a:solidFill>
                <a:srgbClr val="001C3B"/>
              </a:solidFill>
              <a:highlight>
                <a:srgbClr val="FFFFFF"/>
              </a:highlight>
              <a:latin typeface="Arial"/>
              <a:ea typeface="Arial"/>
              <a:cs typeface="Arial"/>
              <a:sym typeface="Arial"/>
            </a:endParaRPr>
          </a:p>
          <a:p>
            <a:pPr indent="0" lvl="0" marL="0" rtl="0" algn="l">
              <a:lnSpc>
                <a:spcPct val="100000"/>
              </a:lnSpc>
              <a:spcBef>
                <a:spcPts val="1500"/>
              </a:spcBef>
              <a:spcAft>
                <a:spcPts val="0"/>
              </a:spcAft>
              <a:buClr>
                <a:schemeClr val="dk1"/>
              </a:buClr>
              <a:buSzPts val="1100"/>
              <a:buFont typeface="Arial"/>
              <a:buNone/>
            </a:pPr>
            <a:r>
              <a:rPr b="1" lang="en-US" sz="1800">
                <a:solidFill>
                  <a:srgbClr val="001C3B"/>
                </a:solidFill>
                <a:highlight>
                  <a:srgbClr val="FFFFFF"/>
                </a:highlight>
                <a:latin typeface="Arial"/>
                <a:ea typeface="Arial"/>
                <a:cs typeface="Arial"/>
                <a:sym typeface="Arial"/>
              </a:rPr>
              <a:t>5. Offices</a:t>
            </a:r>
            <a:endParaRPr b="1" sz="1800">
              <a:solidFill>
                <a:srgbClr val="001C3B"/>
              </a:solidFill>
              <a:highlight>
                <a:srgbClr val="FFFFFF"/>
              </a:highlight>
              <a:latin typeface="Arial"/>
              <a:ea typeface="Arial"/>
              <a:cs typeface="Arial"/>
              <a:sym typeface="Arial"/>
            </a:endParaRPr>
          </a:p>
          <a:p>
            <a:pPr indent="0" lvl="0" marL="0" rtl="0" algn="l">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One of the most efficient uses of this computer science technique is in the offices where they have to record a large number of day to day transactions related to sale and purchase of various good and services, like recording the transactions of creditors, sales and purchases so there is need of analysis of all such transactions so that there should not be any kind of confusion.</a:t>
            </a:r>
            <a:endParaRPr sz="1800">
              <a:solidFill>
                <a:srgbClr val="001C3B"/>
              </a:solidFill>
              <a:highlight>
                <a:srgbClr val="FFFFFF"/>
              </a:highlight>
              <a:latin typeface="Arial"/>
              <a:ea typeface="Arial"/>
              <a:cs typeface="Arial"/>
              <a:sym typeface="Arial"/>
            </a:endParaRPr>
          </a:p>
          <a:p>
            <a:pPr indent="0" lvl="0" marL="0" rtl="0" algn="l">
              <a:lnSpc>
                <a:spcPct val="100000"/>
              </a:lnSpc>
              <a:spcBef>
                <a:spcPts val="1500"/>
              </a:spcBef>
              <a:spcAft>
                <a:spcPts val="0"/>
              </a:spcAft>
              <a:buClr>
                <a:schemeClr val="dk1"/>
              </a:buClr>
              <a:buSzPts val="1100"/>
              <a:buFont typeface="Arial"/>
              <a:buNone/>
            </a:pPr>
            <a:r>
              <a:rPr b="1" lang="en-US" sz="1800">
                <a:solidFill>
                  <a:srgbClr val="001C3B"/>
                </a:solidFill>
                <a:highlight>
                  <a:srgbClr val="FFFFFF"/>
                </a:highlight>
                <a:latin typeface="Arial"/>
                <a:ea typeface="Arial"/>
                <a:cs typeface="Arial"/>
                <a:sym typeface="Arial"/>
              </a:rPr>
              <a:t>6. Mobile e-Commerce</a:t>
            </a:r>
            <a:endParaRPr b="1" sz="1800">
              <a:solidFill>
                <a:srgbClr val="001C3B"/>
              </a:solidFill>
              <a:highlight>
                <a:srgbClr val="FFFFFF"/>
              </a:highlight>
              <a:latin typeface="Arial"/>
              <a:ea typeface="Arial"/>
              <a:cs typeface="Arial"/>
              <a:sym typeface="Arial"/>
            </a:endParaRPr>
          </a:p>
          <a:p>
            <a:pPr indent="0" lvl="0" marL="0" rtl="0" algn="l">
              <a:lnSpc>
                <a:spcPct val="100000"/>
              </a:lnSpc>
              <a:spcBef>
                <a:spcPts val="800"/>
              </a:spcBef>
              <a:spcAft>
                <a:spcPts val="0"/>
              </a:spcAft>
              <a:buClr>
                <a:schemeClr val="dk1"/>
              </a:buClr>
              <a:buSzPts val="1100"/>
              <a:buFont typeface="Arial"/>
              <a:buNone/>
            </a:pPr>
            <a:r>
              <a:rPr lang="en-US" sz="1800">
                <a:solidFill>
                  <a:srgbClr val="001C3B"/>
                </a:solidFill>
                <a:highlight>
                  <a:srgbClr val="FFFFFF"/>
                </a:highlight>
                <a:latin typeface="Arial"/>
                <a:ea typeface="Arial"/>
                <a:cs typeface="Arial"/>
                <a:sym typeface="Arial"/>
              </a:rPr>
              <a:t>The main purpose of using this technique is to make mobile e-commerce shopping easy, convenient, and increase the customer base crossing national and international borders. The deployment of the unity of real-time and recommendation accuracy is made so that mobile e-commerce gets the maximum benefit of the Apriori algorithm.</a:t>
            </a:r>
            <a:endParaRPr sz="1800">
              <a:solidFill>
                <a:srgbClr val="001C3B"/>
              </a:solidFill>
              <a:highlight>
                <a:srgbClr val="FFFFFF"/>
              </a:highlight>
              <a:latin typeface="Arial"/>
              <a:ea typeface="Arial"/>
              <a:cs typeface="Arial"/>
              <a:sym typeface="Arial"/>
            </a:endParaRPr>
          </a:p>
          <a:p>
            <a:pPr indent="0" lvl="0" marL="0" rtl="0" algn="l">
              <a:lnSpc>
                <a:spcPct val="100000"/>
              </a:lnSpc>
              <a:spcBef>
                <a:spcPts val="900"/>
              </a:spcBef>
              <a:spcAft>
                <a:spcPts val="0"/>
              </a:spcAft>
              <a:buSzPts val="1680"/>
              <a:buNone/>
            </a:pPr>
            <a:r>
              <a:t/>
            </a:r>
            <a:endParaRPr b="1" sz="1800">
              <a:solidFill>
                <a:srgbClr val="001C3B"/>
              </a:solidFill>
              <a:highlight>
                <a:srgbClr val="FFFFFF"/>
              </a:highlight>
              <a:latin typeface="Arial"/>
              <a:ea typeface="Arial"/>
              <a:cs typeface="Arial"/>
              <a:sym typeface="Arial"/>
            </a:endParaRPr>
          </a:p>
        </p:txBody>
      </p:sp>
      <p:sp>
        <p:nvSpPr>
          <p:cNvPr id="757" name="Google Shape;757;p8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0"/>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rtl="0" algn="l">
              <a:lnSpc>
                <a:spcPct val="130000"/>
              </a:lnSpc>
              <a:spcBef>
                <a:spcPts val="0"/>
              </a:spcBef>
              <a:spcAft>
                <a:spcPts val="1500"/>
              </a:spcAft>
              <a:buClr>
                <a:schemeClr val="dk1"/>
              </a:buClr>
              <a:buSzPts val="1100"/>
              <a:buFont typeface="Arial"/>
              <a:buNone/>
            </a:pPr>
            <a:r>
              <a:rPr b="1" lang="en-US" sz="1950">
                <a:solidFill>
                  <a:srgbClr val="3A3A3A"/>
                </a:solidFill>
                <a:highlight>
                  <a:schemeClr val="lt1"/>
                </a:highlight>
                <a:latin typeface="Arial"/>
                <a:ea typeface="Arial"/>
                <a:cs typeface="Arial"/>
                <a:sym typeface="Arial"/>
              </a:rPr>
              <a:t>Applications Of Apriori Algorithm</a:t>
            </a:r>
            <a:endParaRPr b="1" sz="1950">
              <a:solidFill>
                <a:srgbClr val="3A3A3A"/>
              </a:solidFill>
              <a:highlight>
                <a:schemeClr val="lt1"/>
              </a:highlight>
              <a:latin typeface="Arial"/>
              <a:ea typeface="Arial"/>
              <a:cs typeface="Arial"/>
              <a:sym typeface="Arial"/>
            </a:endParaRPr>
          </a:p>
        </p:txBody>
      </p:sp>
      <p:sp>
        <p:nvSpPr>
          <p:cNvPr id="764" name="Google Shape;764;p9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ahoma"/>
              <a:buNone/>
            </a:pPr>
            <a:fld id="{00000000-1234-1234-1234-123412341234}" type="slidenum">
              <a:rPr lang="en-US"/>
              <a:t>‹#›</a:t>
            </a:fld>
            <a:endParaRPr/>
          </a:p>
        </p:txBody>
      </p:sp>
      <p:sp>
        <p:nvSpPr>
          <p:cNvPr id="765" name="Google Shape;765;p90"/>
          <p:cNvSpPr txBox="1"/>
          <p:nvPr/>
        </p:nvSpPr>
        <p:spPr>
          <a:xfrm>
            <a:off x="381000" y="1405600"/>
            <a:ext cx="8557200" cy="4973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2250"/>
              <a:buFont typeface="Arial"/>
              <a:buNone/>
            </a:pPr>
            <a:r>
              <a:rPr b="1" i="0" lang="en-US" sz="2250" u="none" cap="none" strike="noStrike">
                <a:solidFill>
                  <a:srgbClr val="3A3A3A"/>
                </a:solidFill>
                <a:highlight>
                  <a:srgbClr val="FFFFFF"/>
                </a:highlight>
                <a:latin typeface="Arial"/>
                <a:ea typeface="Arial"/>
                <a:cs typeface="Arial"/>
                <a:sym typeface="Arial"/>
              </a:rPr>
              <a:t>Some fields where Apriori is used:</a:t>
            </a:r>
            <a:endParaRPr b="1" i="0" sz="2250" u="none" cap="none" strike="noStrike">
              <a:solidFill>
                <a:srgbClr val="3A3A3A"/>
              </a:solidFill>
              <a:highlight>
                <a:srgbClr val="FFFFFF"/>
              </a:highlight>
              <a:latin typeface="Arial"/>
              <a:ea typeface="Arial"/>
              <a:cs typeface="Arial"/>
              <a:sym typeface="Arial"/>
            </a:endParaRPr>
          </a:p>
          <a:p>
            <a:pPr indent="-371475" lvl="0" marL="876300" marR="0" rtl="0" algn="l">
              <a:lnSpc>
                <a:spcPct val="115000"/>
              </a:lnSpc>
              <a:spcBef>
                <a:spcPts val="1600"/>
              </a:spcBef>
              <a:spcAft>
                <a:spcPts val="0"/>
              </a:spcAft>
              <a:buClr>
                <a:srgbClr val="3A3A3A"/>
              </a:buClr>
              <a:buSzPts val="2250"/>
              <a:buFont typeface="Arial"/>
              <a:buAutoNum type="arabicPeriod"/>
            </a:pPr>
            <a:r>
              <a:rPr b="1" i="0" lang="en-US" sz="2250" u="none" cap="none" strike="noStrike">
                <a:solidFill>
                  <a:srgbClr val="3A3A3A"/>
                </a:solidFill>
                <a:highlight>
                  <a:srgbClr val="FFFFFF"/>
                </a:highlight>
                <a:latin typeface="Arial"/>
                <a:ea typeface="Arial"/>
                <a:cs typeface="Arial"/>
                <a:sym typeface="Arial"/>
              </a:rPr>
              <a:t>In Education Field:</a:t>
            </a:r>
            <a:r>
              <a:rPr b="0" i="0" lang="en-US" sz="2250" u="none" cap="none" strike="noStrike">
                <a:solidFill>
                  <a:srgbClr val="3A3A3A"/>
                </a:solidFill>
                <a:highlight>
                  <a:srgbClr val="FFFFFF"/>
                </a:highlight>
                <a:latin typeface="Arial"/>
                <a:ea typeface="Arial"/>
                <a:cs typeface="Arial"/>
                <a:sym typeface="Arial"/>
              </a:rPr>
              <a:t> Extracting association rules in data mining of admitted students through characteristics and specialties.</a:t>
            </a:r>
            <a:endParaRPr b="0" i="0" sz="2250" u="none" cap="none" strike="noStrike">
              <a:solidFill>
                <a:srgbClr val="3A3A3A"/>
              </a:solidFill>
              <a:highlight>
                <a:srgbClr val="FFFFFF"/>
              </a:highlight>
              <a:latin typeface="Arial"/>
              <a:ea typeface="Arial"/>
              <a:cs typeface="Arial"/>
              <a:sym typeface="Arial"/>
            </a:endParaRPr>
          </a:p>
          <a:p>
            <a:pPr indent="-371475" lvl="0" marL="876300" marR="0" rtl="0" algn="l">
              <a:lnSpc>
                <a:spcPct val="115000"/>
              </a:lnSpc>
              <a:spcBef>
                <a:spcPts val="0"/>
              </a:spcBef>
              <a:spcAft>
                <a:spcPts val="0"/>
              </a:spcAft>
              <a:buClr>
                <a:srgbClr val="3A3A3A"/>
              </a:buClr>
              <a:buSzPts val="2250"/>
              <a:buFont typeface="Arial"/>
              <a:buAutoNum type="arabicPeriod"/>
            </a:pPr>
            <a:r>
              <a:rPr b="1" i="0" lang="en-US" sz="2250" u="none" cap="none" strike="noStrike">
                <a:solidFill>
                  <a:srgbClr val="3A3A3A"/>
                </a:solidFill>
                <a:highlight>
                  <a:srgbClr val="FFFFFF"/>
                </a:highlight>
                <a:latin typeface="Arial"/>
                <a:ea typeface="Arial"/>
                <a:cs typeface="Arial"/>
                <a:sym typeface="Arial"/>
              </a:rPr>
              <a:t>In the Medical field:</a:t>
            </a:r>
            <a:r>
              <a:rPr b="0" i="0" lang="en-US" sz="2250" u="none" cap="none" strike="noStrike">
                <a:solidFill>
                  <a:srgbClr val="3A3A3A"/>
                </a:solidFill>
                <a:highlight>
                  <a:srgbClr val="FFFFFF"/>
                </a:highlight>
                <a:latin typeface="Arial"/>
                <a:ea typeface="Arial"/>
                <a:cs typeface="Arial"/>
                <a:sym typeface="Arial"/>
              </a:rPr>
              <a:t> For example Analysis of the patient’s database.</a:t>
            </a:r>
            <a:endParaRPr b="0" i="0" sz="2250" u="none" cap="none" strike="noStrike">
              <a:solidFill>
                <a:srgbClr val="3A3A3A"/>
              </a:solidFill>
              <a:highlight>
                <a:srgbClr val="FFFFFF"/>
              </a:highlight>
              <a:latin typeface="Arial"/>
              <a:ea typeface="Arial"/>
              <a:cs typeface="Arial"/>
              <a:sym typeface="Arial"/>
            </a:endParaRPr>
          </a:p>
          <a:p>
            <a:pPr indent="-371475" lvl="0" marL="876300" marR="0" rtl="0" algn="l">
              <a:lnSpc>
                <a:spcPct val="115000"/>
              </a:lnSpc>
              <a:spcBef>
                <a:spcPts val="0"/>
              </a:spcBef>
              <a:spcAft>
                <a:spcPts val="0"/>
              </a:spcAft>
              <a:buClr>
                <a:srgbClr val="3A3A3A"/>
              </a:buClr>
              <a:buSzPts val="2250"/>
              <a:buFont typeface="Arial"/>
              <a:buAutoNum type="arabicPeriod"/>
            </a:pPr>
            <a:r>
              <a:rPr b="1" i="0" lang="en-US" sz="2250" u="none" cap="none" strike="noStrike">
                <a:solidFill>
                  <a:srgbClr val="3A3A3A"/>
                </a:solidFill>
                <a:highlight>
                  <a:srgbClr val="FFFFFF"/>
                </a:highlight>
                <a:latin typeface="Arial"/>
                <a:ea typeface="Arial"/>
                <a:cs typeface="Arial"/>
                <a:sym typeface="Arial"/>
              </a:rPr>
              <a:t>In Forestry:</a:t>
            </a:r>
            <a:r>
              <a:rPr b="0" i="0" lang="en-US" sz="2250" u="none" cap="none" strike="noStrike">
                <a:solidFill>
                  <a:srgbClr val="3A3A3A"/>
                </a:solidFill>
                <a:highlight>
                  <a:srgbClr val="FFFFFF"/>
                </a:highlight>
                <a:latin typeface="Arial"/>
                <a:ea typeface="Arial"/>
                <a:cs typeface="Arial"/>
                <a:sym typeface="Arial"/>
              </a:rPr>
              <a:t> Analysis of probability and intensity of forest fire with the forest fire data.</a:t>
            </a:r>
            <a:endParaRPr b="0" i="0" sz="2250" u="none" cap="none" strike="noStrike">
              <a:solidFill>
                <a:srgbClr val="3A3A3A"/>
              </a:solidFill>
              <a:highlight>
                <a:srgbClr val="FFFFFF"/>
              </a:highlight>
              <a:latin typeface="Arial"/>
              <a:ea typeface="Arial"/>
              <a:cs typeface="Arial"/>
              <a:sym typeface="Arial"/>
            </a:endParaRPr>
          </a:p>
          <a:p>
            <a:pPr indent="-371475" lvl="0" marL="876300" marR="0" rtl="0" algn="l">
              <a:lnSpc>
                <a:spcPct val="115000"/>
              </a:lnSpc>
              <a:spcBef>
                <a:spcPts val="0"/>
              </a:spcBef>
              <a:spcAft>
                <a:spcPts val="0"/>
              </a:spcAft>
              <a:buClr>
                <a:srgbClr val="3A3A3A"/>
              </a:buClr>
              <a:buSzPts val="2250"/>
              <a:buFont typeface="Arial"/>
              <a:buAutoNum type="arabicPeriod"/>
            </a:pPr>
            <a:r>
              <a:rPr b="0" i="0" lang="en-US" sz="2250" u="none" cap="none" strike="noStrike">
                <a:solidFill>
                  <a:srgbClr val="3A3A3A"/>
                </a:solidFill>
                <a:highlight>
                  <a:srgbClr val="FFFFFF"/>
                </a:highlight>
                <a:latin typeface="Arial"/>
                <a:ea typeface="Arial"/>
                <a:cs typeface="Arial"/>
                <a:sym typeface="Arial"/>
              </a:rPr>
              <a:t>Apriori is used by many companies like Amazon in the </a:t>
            </a:r>
            <a:r>
              <a:rPr b="1" i="0" lang="en-US" sz="2250" u="none" cap="none" strike="noStrike">
                <a:solidFill>
                  <a:srgbClr val="3A3A3A"/>
                </a:solidFill>
                <a:highlight>
                  <a:srgbClr val="FFFFFF"/>
                </a:highlight>
                <a:latin typeface="Arial"/>
                <a:ea typeface="Arial"/>
                <a:cs typeface="Arial"/>
                <a:sym typeface="Arial"/>
              </a:rPr>
              <a:t>Recommender System</a:t>
            </a:r>
            <a:r>
              <a:rPr b="0" i="0" lang="en-US" sz="2250" u="none" cap="none" strike="noStrike">
                <a:solidFill>
                  <a:srgbClr val="3A3A3A"/>
                </a:solidFill>
                <a:highlight>
                  <a:srgbClr val="FFFFFF"/>
                </a:highlight>
                <a:latin typeface="Arial"/>
                <a:ea typeface="Arial"/>
                <a:cs typeface="Arial"/>
                <a:sym typeface="Arial"/>
              </a:rPr>
              <a:t> and by Google for the auto-complete feature.</a:t>
            </a:r>
            <a:endParaRPr b="0" i="0" sz="2250" u="none" cap="none" strike="noStrike">
              <a:solidFill>
                <a:srgbClr val="3A3A3A"/>
              </a:solidFill>
              <a:highlight>
                <a:srgbClr val="FFFFFF"/>
              </a:highlight>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1"/>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FP (Frequent Pattern Growth Algorithm)</a:t>
            </a:r>
            <a:endParaRPr/>
          </a:p>
        </p:txBody>
      </p:sp>
      <p:sp>
        <p:nvSpPr>
          <p:cNvPr id="771" name="Google Shape;771;p9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72" name="Google Shape;772;p91"/>
          <p:cNvPicPr preferRelativeResize="0"/>
          <p:nvPr/>
        </p:nvPicPr>
        <p:blipFill rotWithShape="1">
          <a:blip r:embed="rId3">
            <a:alphaModFix/>
          </a:blip>
          <a:srcRect b="0" l="0" r="0" t="0"/>
          <a:stretch/>
        </p:blipFill>
        <p:spPr>
          <a:xfrm>
            <a:off x="471487" y="1604865"/>
            <a:ext cx="8201025" cy="480526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2"/>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FP (Frequent Pattern Growth Algorithm)</a:t>
            </a:r>
            <a:endParaRPr/>
          </a:p>
        </p:txBody>
      </p:sp>
      <p:sp>
        <p:nvSpPr>
          <p:cNvPr id="778" name="Google Shape;778;p9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79" name="Google Shape;779;p92"/>
          <p:cNvPicPr preferRelativeResize="0"/>
          <p:nvPr/>
        </p:nvPicPr>
        <p:blipFill rotWithShape="1">
          <a:blip r:embed="rId3">
            <a:alphaModFix/>
          </a:blip>
          <a:srcRect b="0" l="0" r="0" t="0"/>
          <a:stretch/>
        </p:blipFill>
        <p:spPr>
          <a:xfrm>
            <a:off x="942392" y="1419225"/>
            <a:ext cx="6046237" cy="43004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Association Rule Mining steps</a:t>
            </a:r>
            <a:endParaRPr/>
          </a:p>
        </p:txBody>
      </p:sp>
      <p:sp>
        <p:nvSpPr>
          <p:cNvPr id="160" name="Google Shape;160;p21"/>
          <p:cNvSpPr txBox="1"/>
          <p:nvPr>
            <p:ph idx="1" type="body"/>
          </p:nvPr>
        </p:nvSpPr>
        <p:spPr>
          <a:xfrm>
            <a:off x="381000" y="1371600"/>
            <a:ext cx="8613710" cy="5105400"/>
          </a:xfrm>
          <a:prstGeom prst="rect">
            <a:avLst/>
          </a:prstGeom>
          <a:noFill/>
          <a:ln>
            <a:noFill/>
          </a:ln>
        </p:spPr>
        <p:txBody>
          <a:bodyPr anchorCtr="0" anchor="t" bIns="91425" lIns="91425" spcFirstLastPara="1" rIns="91425" wrap="square" tIns="91425">
            <a:noAutofit/>
          </a:bodyPr>
          <a:lstStyle/>
          <a:p>
            <a:pPr indent="-335280" lvl="0" marL="457200" rtl="0" algn="l">
              <a:lnSpc>
                <a:spcPct val="100000"/>
              </a:lnSpc>
              <a:spcBef>
                <a:spcPts val="560"/>
              </a:spcBef>
              <a:spcAft>
                <a:spcPts val="0"/>
              </a:spcAft>
              <a:buSzPts val="1680"/>
              <a:buChar char="■"/>
            </a:pPr>
            <a:r>
              <a:rPr b="0" i="0" lang="en-US" sz="1800" u="none" strike="noStrike">
                <a:latin typeface="Arial"/>
                <a:ea typeface="Arial"/>
                <a:cs typeface="Arial"/>
                <a:sym typeface="Arial"/>
              </a:rPr>
              <a:t>In general, association rule mining can be viewed as a two-step process:</a:t>
            </a:r>
            <a:endParaRPr b="0" i="0" sz="1800" u="none" strike="noStrike">
              <a:latin typeface="Arial"/>
              <a:ea typeface="Arial"/>
              <a:cs typeface="Arial"/>
              <a:sym typeface="Arial"/>
            </a:endParaRPr>
          </a:p>
          <a:p>
            <a:pPr indent="0" lvl="0" marL="457200" rtl="0" algn="l">
              <a:lnSpc>
                <a:spcPct val="100000"/>
              </a:lnSpc>
              <a:spcBef>
                <a:spcPts val="560"/>
              </a:spcBef>
              <a:spcAft>
                <a:spcPts val="0"/>
              </a:spcAft>
              <a:buSzPts val="1680"/>
              <a:buNone/>
            </a:pPr>
            <a:r>
              <a:t/>
            </a:r>
            <a:endParaRPr sz="1800">
              <a:latin typeface="Arial"/>
              <a:ea typeface="Arial"/>
              <a:cs typeface="Arial"/>
              <a:sym typeface="Arial"/>
            </a:endParaRPr>
          </a:p>
          <a:p>
            <a:pPr indent="0" lvl="0" marL="121920" rtl="0" algn="l">
              <a:lnSpc>
                <a:spcPct val="100000"/>
              </a:lnSpc>
              <a:spcBef>
                <a:spcPts val="560"/>
              </a:spcBef>
              <a:spcAft>
                <a:spcPts val="0"/>
              </a:spcAft>
              <a:buSzPts val="1680"/>
              <a:buNone/>
            </a:pPr>
            <a:r>
              <a:rPr b="1" i="0" lang="en-US" sz="1800" u="none" strike="noStrike">
                <a:latin typeface="Gill Sans"/>
                <a:ea typeface="Gill Sans"/>
                <a:cs typeface="Gill Sans"/>
                <a:sym typeface="Gill Sans"/>
              </a:rPr>
              <a:t>1. </a:t>
            </a:r>
            <a:r>
              <a:rPr b="1" i="0" lang="en-US" sz="1800" u="none" strike="noStrike">
                <a:latin typeface="Arial"/>
                <a:ea typeface="Arial"/>
                <a:cs typeface="Arial"/>
                <a:sym typeface="Arial"/>
              </a:rPr>
              <a:t>Find all frequent itemsets: </a:t>
            </a:r>
            <a:r>
              <a:rPr b="0" i="0" lang="en-US" sz="1800" u="none" strike="noStrike">
                <a:latin typeface="Arial"/>
                <a:ea typeface="Arial"/>
                <a:cs typeface="Arial"/>
                <a:sym typeface="Arial"/>
              </a:rPr>
              <a:t>By definition, each of these itemsets will occur at least as frequently as a predetermined minimum support count, </a:t>
            </a:r>
            <a:r>
              <a:rPr b="0" i="1" lang="en-US" sz="1800" u="none" strike="noStrike">
                <a:latin typeface="Arial"/>
                <a:ea typeface="Arial"/>
                <a:cs typeface="Arial"/>
                <a:sym typeface="Arial"/>
              </a:rPr>
              <a:t>min sup</a:t>
            </a:r>
            <a:r>
              <a:rPr b="0" i="0" lang="en-US" sz="1800" u="none" strike="noStrike">
                <a:latin typeface="Arial"/>
                <a:ea typeface="Arial"/>
                <a:cs typeface="Arial"/>
                <a:sym typeface="Arial"/>
              </a:rPr>
              <a:t>.</a:t>
            </a:r>
            <a:endParaRPr b="0" i="0" sz="1800" u="none" strike="noStrike">
              <a:latin typeface="Arial"/>
              <a:ea typeface="Arial"/>
              <a:cs typeface="Arial"/>
              <a:sym typeface="Arial"/>
            </a:endParaRPr>
          </a:p>
          <a:p>
            <a:pPr indent="0" lvl="0" marL="121920" rtl="0" algn="l">
              <a:lnSpc>
                <a:spcPct val="100000"/>
              </a:lnSpc>
              <a:spcBef>
                <a:spcPts val="560"/>
              </a:spcBef>
              <a:spcAft>
                <a:spcPts val="0"/>
              </a:spcAft>
              <a:buSzPts val="1680"/>
              <a:buNone/>
            </a:pPr>
            <a:r>
              <a:t/>
            </a:r>
            <a:endParaRPr sz="1800">
              <a:latin typeface="Arial"/>
              <a:ea typeface="Arial"/>
              <a:cs typeface="Arial"/>
              <a:sym typeface="Arial"/>
            </a:endParaRPr>
          </a:p>
          <a:p>
            <a:pPr indent="0" lvl="0" marL="121920" rtl="0" algn="l">
              <a:lnSpc>
                <a:spcPct val="100000"/>
              </a:lnSpc>
              <a:spcBef>
                <a:spcPts val="560"/>
              </a:spcBef>
              <a:spcAft>
                <a:spcPts val="0"/>
              </a:spcAft>
              <a:buSzPts val="1680"/>
              <a:buNone/>
            </a:pPr>
            <a:r>
              <a:rPr b="1" i="0" lang="en-US" sz="1800" u="none" strike="noStrike">
                <a:latin typeface="Gill Sans"/>
                <a:ea typeface="Gill Sans"/>
                <a:cs typeface="Gill Sans"/>
                <a:sym typeface="Gill Sans"/>
              </a:rPr>
              <a:t>2. </a:t>
            </a:r>
            <a:r>
              <a:rPr b="1" i="0" lang="en-US" sz="1800" u="none" strike="noStrike">
                <a:latin typeface="Arial"/>
                <a:ea typeface="Arial"/>
                <a:cs typeface="Arial"/>
                <a:sym typeface="Arial"/>
              </a:rPr>
              <a:t>Generate strong association rules from the frequent itemsets: </a:t>
            </a:r>
            <a:r>
              <a:rPr b="0" i="0" lang="en-US" sz="1800" u="none" strike="noStrike">
                <a:latin typeface="Arial"/>
                <a:ea typeface="Arial"/>
                <a:cs typeface="Arial"/>
                <a:sym typeface="Arial"/>
              </a:rPr>
              <a:t>By definition, these rules must satisfy minimum support and minimum confidence.</a:t>
            </a:r>
            <a:endParaRPr b="0" i="0" sz="1800" u="none" strike="noStrike">
              <a:latin typeface="Arial"/>
              <a:ea typeface="Arial"/>
              <a:cs typeface="Arial"/>
              <a:sym typeface="Arial"/>
            </a:endParaRPr>
          </a:p>
        </p:txBody>
      </p:sp>
      <p:sp>
        <p:nvSpPr>
          <p:cNvPr id="161" name="Google Shape;161;p2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93"/>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 1</a:t>
            </a:r>
            <a:endParaRPr/>
          </a:p>
        </p:txBody>
      </p:sp>
      <p:sp>
        <p:nvSpPr>
          <p:cNvPr id="785" name="Google Shape;785;p9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86" name="Google Shape;786;p93"/>
          <p:cNvPicPr preferRelativeResize="0"/>
          <p:nvPr/>
        </p:nvPicPr>
        <p:blipFill rotWithShape="1">
          <a:blip r:embed="rId3">
            <a:alphaModFix/>
          </a:blip>
          <a:srcRect b="0" l="0" r="0" t="0"/>
          <a:stretch/>
        </p:blipFill>
        <p:spPr>
          <a:xfrm>
            <a:off x="581025" y="1352550"/>
            <a:ext cx="7067550" cy="3238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4"/>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FP (Frequent Pattern Growth Algorithm)</a:t>
            </a:r>
            <a:endParaRPr/>
          </a:p>
        </p:txBody>
      </p:sp>
      <p:sp>
        <p:nvSpPr>
          <p:cNvPr id="792" name="Google Shape;792;p9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93" name="Google Shape;793;p94"/>
          <p:cNvPicPr preferRelativeResize="0"/>
          <p:nvPr/>
        </p:nvPicPr>
        <p:blipFill rotWithShape="1">
          <a:blip r:embed="rId3">
            <a:alphaModFix/>
          </a:blip>
          <a:srcRect b="0" l="0" r="0" t="0"/>
          <a:stretch/>
        </p:blipFill>
        <p:spPr>
          <a:xfrm>
            <a:off x="581025" y="1352550"/>
            <a:ext cx="7067550" cy="3238500"/>
          </a:xfrm>
          <a:prstGeom prst="rect">
            <a:avLst/>
          </a:prstGeom>
          <a:noFill/>
          <a:ln>
            <a:noFill/>
          </a:ln>
        </p:spPr>
      </p:pic>
      <p:pic>
        <p:nvPicPr>
          <p:cNvPr id="794" name="Google Shape;794;p94"/>
          <p:cNvPicPr preferRelativeResize="0"/>
          <p:nvPr/>
        </p:nvPicPr>
        <p:blipFill rotWithShape="1">
          <a:blip r:embed="rId4">
            <a:alphaModFix/>
          </a:blip>
          <a:srcRect b="0" l="0" r="0" t="0"/>
          <a:stretch/>
        </p:blipFill>
        <p:spPr>
          <a:xfrm>
            <a:off x="600075" y="4953000"/>
            <a:ext cx="3971925" cy="809625"/>
          </a:xfrm>
          <a:prstGeom prst="rect">
            <a:avLst/>
          </a:prstGeom>
          <a:noFill/>
          <a:ln>
            <a:noFill/>
          </a:ln>
        </p:spPr>
      </p:pic>
      <p:pic>
        <p:nvPicPr>
          <p:cNvPr id="795" name="Google Shape;795;p94"/>
          <p:cNvPicPr preferRelativeResize="0"/>
          <p:nvPr/>
        </p:nvPicPr>
        <p:blipFill rotWithShape="1">
          <a:blip r:embed="rId5">
            <a:alphaModFix/>
          </a:blip>
          <a:srcRect b="0" l="0" r="0" t="0"/>
          <a:stretch/>
        </p:blipFill>
        <p:spPr>
          <a:xfrm>
            <a:off x="4962525" y="1730537"/>
            <a:ext cx="3600450" cy="438150"/>
          </a:xfrm>
          <a:prstGeom prst="rect">
            <a:avLst/>
          </a:prstGeom>
          <a:noFill/>
          <a:ln>
            <a:noFill/>
          </a:ln>
        </p:spPr>
      </p:pic>
      <p:pic>
        <p:nvPicPr>
          <p:cNvPr id="796" name="Google Shape;796;p94"/>
          <p:cNvPicPr preferRelativeResize="0"/>
          <p:nvPr/>
        </p:nvPicPr>
        <p:blipFill rotWithShape="1">
          <a:blip r:embed="rId6">
            <a:alphaModFix/>
          </a:blip>
          <a:srcRect b="0" l="0" r="0" t="0"/>
          <a:stretch/>
        </p:blipFill>
        <p:spPr>
          <a:xfrm>
            <a:off x="5505450" y="2022313"/>
            <a:ext cx="2143125" cy="49053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5"/>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FP (Frequent Pattern Growth Algorithm)</a:t>
            </a:r>
            <a:endParaRPr/>
          </a:p>
        </p:txBody>
      </p:sp>
      <p:sp>
        <p:nvSpPr>
          <p:cNvPr id="802" name="Google Shape;802;p9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03" name="Google Shape;803;p95"/>
          <p:cNvPicPr preferRelativeResize="0"/>
          <p:nvPr/>
        </p:nvPicPr>
        <p:blipFill rotWithShape="1">
          <a:blip r:embed="rId3">
            <a:alphaModFix/>
          </a:blip>
          <a:srcRect b="0" l="0" r="0" t="0"/>
          <a:stretch/>
        </p:blipFill>
        <p:spPr>
          <a:xfrm>
            <a:off x="0" y="1366643"/>
            <a:ext cx="3600450" cy="438150"/>
          </a:xfrm>
          <a:prstGeom prst="rect">
            <a:avLst/>
          </a:prstGeom>
          <a:noFill/>
          <a:ln>
            <a:noFill/>
          </a:ln>
        </p:spPr>
      </p:pic>
      <p:pic>
        <p:nvPicPr>
          <p:cNvPr id="804" name="Google Shape;804;p95"/>
          <p:cNvPicPr preferRelativeResize="0"/>
          <p:nvPr/>
        </p:nvPicPr>
        <p:blipFill rotWithShape="1">
          <a:blip r:embed="rId4">
            <a:alphaModFix/>
          </a:blip>
          <a:srcRect b="0" l="0" r="0" t="0"/>
          <a:stretch/>
        </p:blipFill>
        <p:spPr>
          <a:xfrm>
            <a:off x="75036" y="1762125"/>
            <a:ext cx="2143125" cy="4905375"/>
          </a:xfrm>
          <a:prstGeom prst="rect">
            <a:avLst/>
          </a:prstGeom>
          <a:noFill/>
          <a:ln>
            <a:noFill/>
          </a:ln>
        </p:spPr>
      </p:pic>
      <p:pic>
        <p:nvPicPr>
          <p:cNvPr id="805" name="Google Shape;805;p95"/>
          <p:cNvPicPr preferRelativeResize="0"/>
          <p:nvPr/>
        </p:nvPicPr>
        <p:blipFill rotWithShape="1">
          <a:blip r:embed="rId5">
            <a:alphaModFix/>
          </a:blip>
          <a:srcRect b="0" l="0" r="0" t="0"/>
          <a:stretch/>
        </p:blipFill>
        <p:spPr>
          <a:xfrm>
            <a:off x="3475945" y="1366643"/>
            <a:ext cx="5126880" cy="695325"/>
          </a:xfrm>
          <a:prstGeom prst="rect">
            <a:avLst/>
          </a:prstGeom>
          <a:noFill/>
          <a:ln>
            <a:noFill/>
          </a:ln>
        </p:spPr>
      </p:pic>
      <p:pic>
        <p:nvPicPr>
          <p:cNvPr id="806" name="Google Shape;806;p95"/>
          <p:cNvPicPr preferRelativeResize="0"/>
          <p:nvPr/>
        </p:nvPicPr>
        <p:blipFill rotWithShape="1">
          <a:blip r:embed="rId6">
            <a:alphaModFix/>
          </a:blip>
          <a:srcRect b="0" l="0" r="0" t="0"/>
          <a:stretch/>
        </p:blipFill>
        <p:spPr>
          <a:xfrm>
            <a:off x="3549229" y="2195512"/>
            <a:ext cx="2847975" cy="2466975"/>
          </a:xfrm>
          <a:prstGeom prst="rect">
            <a:avLst/>
          </a:prstGeom>
          <a:noFill/>
          <a:ln>
            <a:noFill/>
          </a:ln>
        </p:spPr>
      </p:pic>
      <p:sp>
        <p:nvSpPr>
          <p:cNvPr id="807" name="Google Shape;807;p95"/>
          <p:cNvSpPr txBox="1"/>
          <p:nvPr/>
        </p:nvSpPr>
        <p:spPr>
          <a:xfrm>
            <a:off x="5745400" y="1696100"/>
            <a:ext cx="3192000" cy="3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i. e Find Frequent itemsets</a:t>
            </a:r>
            <a:endParaRPr b="0" i="0" sz="1800" u="none" cap="none" strike="noStrike">
              <a:solidFill>
                <a:schemeClr val="dk1"/>
              </a:solidFill>
              <a:latin typeface="Tahoma"/>
              <a:ea typeface="Tahoma"/>
              <a:cs typeface="Tahoma"/>
              <a:sym typeface="Tahoma"/>
            </a:endParaRPr>
          </a:p>
        </p:txBody>
      </p:sp>
      <p:sp>
        <p:nvSpPr>
          <p:cNvPr id="808" name="Google Shape;808;p95"/>
          <p:cNvSpPr txBox="1"/>
          <p:nvPr/>
        </p:nvSpPr>
        <p:spPr>
          <a:xfrm>
            <a:off x="3939700" y="4684275"/>
            <a:ext cx="3447300" cy="3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Frequent Itemsets</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1: highest priority </a:t>
            </a:r>
            <a:endParaRPr b="0" i="0" sz="1800" u="none" cap="none" strike="noStrike">
              <a:solidFill>
                <a:schemeClr val="dk1"/>
              </a:solidFill>
              <a:latin typeface="Tahoma"/>
              <a:ea typeface="Tahoma"/>
              <a:cs typeface="Tahoma"/>
              <a:sym typeface="Tahom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6"/>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FP (Frequent Pattern Growth Algorithm)</a:t>
            </a:r>
            <a:endParaRPr/>
          </a:p>
        </p:txBody>
      </p:sp>
      <p:sp>
        <p:nvSpPr>
          <p:cNvPr id="814" name="Google Shape;814;p9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15" name="Google Shape;815;p96"/>
          <p:cNvPicPr preferRelativeResize="0"/>
          <p:nvPr/>
        </p:nvPicPr>
        <p:blipFill rotWithShape="1">
          <a:blip r:embed="rId3">
            <a:alphaModFix/>
          </a:blip>
          <a:srcRect b="0" l="0" r="0" t="0"/>
          <a:stretch/>
        </p:blipFill>
        <p:spPr>
          <a:xfrm>
            <a:off x="1325235" y="1545185"/>
            <a:ext cx="4086225" cy="428625"/>
          </a:xfrm>
          <a:prstGeom prst="rect">
            <a:avLst/>
          </a:prstGeom>
          <a:noFill/>
          <a:ln>
            <a:noFill/>
          </a:ln>
        </p:spPr>
      </p:pic>
      <p:pic>
        <p:nvPicPr>
          <p:cNvPr id="816" name="Google Shape;816;p96"/>
          <p:cNvPicPr preferRelativeResize="0"/>
          <p:nvPr/>
        </p:nvPicPr>
        <p:blipFill rotWithShape="1">
          <a:blip r:embed="rId4">
            <a:alphaModFix/>
          </a:blip>
          <a:srcRect b="0" l="0" r="0" t="0"/>
          <a:stretch/>
        </p:blipFill>
        <p:spPr>
          <a:xfrm>
            <a:off x="1325235" y="2216211"/>
            <a:ext cx="6629400" cy="3467100"/>
          </a:xfrm>
          <a:prstGeom prst="rect">
            <a:avLst/>
          </a:prstGeom>
          <a:noFill/>
          <a:ln>
            <a:noFill/>
          </a:ln>
        </p:spPr>
      </p:pic>
      <p:sp>
        <p:nvSpPr>
          <p:cNvPr id="817" name="Google Shape;817;p96"/>
          <p:cNvSpPr txBox="1"/>
          <p:nvPr/>
        </p:nvSpPr>
        <p:spPr>
          <a:xfrm>
            <a:off x="5289425" y="5289425"/>
            <a:ext cx="31737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Ordered Itemsets</a:t>
            </a:r>
            <a:endParaRPr b="0" i="0" sz="1800" u="none" cap="none" strike="noStrike">
              <a:solidFill>
                <a:schemeClr val="dk1"/>
              </a:solidFill>
              <a:latin typeface="Tahoma"/>
              <a:ea typeface="Tahoma"/>
              <a:cs typeface="Tahoma"/>
              <a:sym typeface="Tahoma"/>
            </a:endParaRPr>
          </a:p>
        </p:txBody>
      </p:sp>
      <p:sp>
        <p:nvSpPr>
          <p:cNvPr id="818" name="Google Shape;818;p96"/>
          <p:cNvSpPr txBox="1"/>
          <p:nvPr/>
        </p:nvSpPr>
        <p:spPr>
          <a:xfrm>
            <a:off x="5289425" y="1555625"/>
            <a:ext cx="31737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i.e find the Ordered Itemsets</a:t>
            </a:r>
            <a:endParaRPr b="0" i="0" sz="1600" u="none" cap="none" strike="noStrike">
              <a:solidFill>
                <a:schemeClr val="dk1"/>
              </a:solidFill>
              <a:latin typeface="Tahoma"/>
              <a:ea typeface="Tahoma"/>
              <a:cs typeface="Tahoma"/>
              <a:sym typeface="Tahoma"/>
            </a:endParaRPr>
          </a:p>
        </p:txBody>
      </p:sp>
      <p:sp>
        <p:nvSpPr>
          <p:cNvPr id="819" name="Google Shape;819;p96"/>
          <p:cNvSpPr txBox="1"/>
          <p:nvPr/>
        </p:nvSpPr>
        <p:spPr>
          <a:xfrm>
            <a:off x="984925" y="1896900"/>
            <a:ext cx="79158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Here ,for each transaction, arrange the items in the descending order of their priority</a:t>
            </a:r>
            <a:endParaRPr b="0" i="0" sz="1600" u="none" cap="none" strike="noStrike">
              <a:solidFill>
                <a:schemeClr val="dk1"/>
              </a:solidFill>
              <a:latin typeface="Tahoma"/>
              <a:ea typeface="Tahoma"/>
              <a:cs typeface="Tahoma"/>
              <a:sym typeface="Tahom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7"/>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FP (Frequent Pattern Growth Algorithm)</a:t>
            </a:r>
            <a:endParaRPr b="0" i="0" sz="3600" u="none" cap="none" strike="noStrike">
              <a:solidFill>
                <a:schemeClr val="dk2"/>
              </a:solidFill>
              <a:latin typeface="Tahoma"/>
              <a:ea typeface="Tahoma"/>
              <a:cs typeface="Tahoma"/>
              <a:sym typeface="Tahoma"/>
            </a:endParaRPr>
          </a:p>
        </p:txBody>
      </p:sp>
      <p:sp>
        <p:nvSpPr>
          <p:cNvPr id="825" name="Google Shape;825;p9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26" name="Google Shape;826;p97"/>
          <p:cNvPicPr preferRelativeResize="0"/>
          <p:nvPr/>
        </p:nvPicPr>
        <p:blipFill rotWithShape="1">
          <a:blip r:embed="rId3">
            <a:alphaModFix/>
          </a:blip>
          <a:srcRect b="0" l="0" r="0" t="0"/>
          <a:stretch/>
        </p:blipFill>
        <p:spPr>
          <a:xfrm>
            <a:off x="281376" y="1464712"/>
            <a:ext cx="2143125" cy="476250"/>
          </a:xfrm>
          <a:prstGeom prst="rect">
            <a:avLst/>
          </a:prstGeom>
          <a:noFill/>
          <a:ln>
            <a:noFill/>
          </a:ln>
        </p:spPr>
      </p:pic>
      <p:pic>
        <p:nvPicPr>
          <p:cNvPr id="827" name="Google Shape;827;p97"/>
          <p:cNvPicPr preferRelativeResize="0"/>
          <p:nvPr/>
        </p:nvPicPr>
        <p:blipFill rotWithShape="1">
          <a:blip r:embed="rId4">
            <a:alphaModFix/>
          </a:blip>
          <a:srcRect b="0" l="0" r="0" t="0"/>
          <a:stretch/>
        </p:blipFill>
        <p:spPr>
          <a:xfrm>
            <a:off x="281376" y="2670693"/>
            <a:ext cx="1600200" cy="4210050"/>
          </a:xfrm>
          <a:prstGeom prst="rect">
            <a:avLst/>
          </a:prstGeom>
          <a:noFill/>
          <a:ln>
            <a:noFill/>
          </a:ln>
        </p:spPr>
      </p:pic>
      <p:pic>
        <p:nvPicPr>
          <p:cNvPr id="828" name="Google Shape;828;p97"/>
          <p:cNvPicPr preferRelativeResize="0"/>
          <p:nvPr/>
        </p:nvPicPr>
        <p:blipFill rotWithShape="1">
          <a:blip r:embed="rId5">
            <a:alphaModFix/>
          </a:blip>
          <a:srcRect b="0" l="0" r="0" t="0"/>
          <a:stretch/>
        </p:blipFill>
        <p:spPr>
          <a:xfrm>
            <a:off x="2424501" y="2670693"/>
            <a:ext cx="2533650" cy="4114800"/>
          </a:xfrm>
          <a:prstGeom prst="rect">
            <a:avLst/>
          </a:prstGeom>
          <a:noFill/>
          <a:ln>
            <a:noFill/>
          </a:ln>
        </p:spPr>
      </p:pic>
      <p:pic>
        <p:nvPicPr>
          <p:cNvPr id="829" name="Google Shape;829;p97"/>
          <p:cNvPicPr preferRelativeResize="0"/>
          <p:nvPr/>
        </p:nvPicPr>
        <p:blipFill rotWithShape="1">
          <a:blip r:embed="rId6">
            <a:alphaModFix/>
          </a:blip>
          <a:srcRect b="0" l="0" r="0" t="0"/>
          <a:stretch/>
        </p:blipFill>
        <p:spPr>
          <a:xfrm>
            <a:off x="5413504" y="2584968"/>
            <a:ext cx="2571750" cy="4200525"/>
          </a:xfrm>
          <a:prstGeom prst="rect">
            <a:avLst/>
          </a:prstGeom>
          <a:noFill/>
          <a:ln>
            <a:noFill/>
          </a:ln>
        </p:spPr>
      </p:pic>
      <p:sp>
        <p:nvSpPr>
          <p:cNvPr id="830" name="Google Shape;830;p97"/>
          <p:cNvSpPr txBox="1"/>
          <p:nvPr/>
        </p:nvSpPr>
        <p:spPr>
          <a:xfrm>
            <a:off x="2462325" y="1437675"/>
            <a:ext cx="6402000" cy="34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Insert all ordered itemsets into a Trie data structure</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ahoma"/>
              <a:ea typeface="Tahoma"/>
              <a:cs typeface="Tahoma"/>
              <a:sym typeface="Tahoma"/>
            </a:endParaRPr>
          </a:p>
        </p:txBody>
      </p:sp>
      <p:sp>
        <p:nvSpPr>
          <p:cNvPr id="831" name="Google Shape;831;p97"/>
          <p:cNvSpPr txBox="1"/>
          <p:nvPr/>
        </p:nvSpPr>
        <p:spPr>
          <a:xfrm>
            <a:off x="164150" y="1860425"/>
            <a:ext cx="8700300" cy="47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Start with NULL node and for every transaction’s ordered Itemset, create a path.</a:t>
            </a:r>
            <a:endParaRPr b="0" i="0" sz="1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ahoma"/>
              <a:ea typeface="Tahoma"/>
              <a:cs typeface="Tahoma"/>
              <a:sym typeface="Tahom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8"/>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837" name="Google Shape;837;p98"/>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838" name="Google Shape;838;p9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39" name="Google Shape;839;p98"/>
          <p:cNvPicPr preferRelativeResize="0"/>
          <p:nvPr/>
        </p:nvPicPr>
        <p:blipFill rotWithShape="1">
          <a:blip r:embed="rId3">
            <a:alphaModFix/>
          </a:blip>
          <a:srcRect b="0" l="0" r="0" t="0"/>
          <a:stretch/>
        </p:blipFill>
        <p:spPr>
          <a:xfrm>
            <a:off x="180975" y="875523"/>
            <a:ext cx="4181475" cy="5143500"/>
          </a:xfrm>
          <a:prstGeom prst="rect">
            <a:avLst/>
          </a:prstGeom>
          <a:noFill/>
          <a:ln>
            <a:noFill/>
          </a:ln>
        </p:spPr>
      </p:pic>
      <p:pic>
        <p:nvPicPr>
          <p:cNvPr id="840" name="Google Shape;840;p98"/>
          <p:cNvPicPr preferRelativeResize="0"/>
          <p:nvPr/>
        </p:nvPicPr>
        <p:blipFill rotWithShape="1">
          <a:blip r:embed="rId4">
            <a:alphaModFix/>
          </a:blip>
          <a:srcRect b="0" l="0" r="0" t="0"/>
          <a:stretch/>
        </p:blipFill>
        <p:spPr>
          <a:xfrm>
            <a:off x="4427764" y="904098"/>
            <a:ext cx="3829050" cy="5114925"/>
          </a:xfrm>
          <a:prstGeom prst="rect">
            <a:avLst/>
          </a:prstGeom>
          <a:noFill/>
          <a:ln>
            <a:noFill/>
          </a:ln>
        </p:spPr>
      </p:pic>
      <p:sp>
        <p:nvSpPr>
          <p:cNvPr id="841" name="Google Shape;841;p98"/>
          <p:cNvSpPr txBox="1"/>
          <p:nvPr/>
        </p:nvSpPr>
        <p:spPr>
          <a:xfrm>
            <a:off x="1691640" y="44450"/>
            <a:ext cx="457200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FP (Frequent Pattern Growth Algorithm)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9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47" name="Google Shape;847;p99"/>
          <p:cNvPicPr preferRelativeResize="0"/>
          <p:nvPr/>
        </p:nvPicPr>
        <p:blipFill rotWithShape="1">
          <a:blip r:embed="rId3">
            <a:alphaModFix/>
          </a:blip>
          <a:srcRect b="0" l="0" r="0" t="0"/>
          <a:stretch/>
        </p:blipFill>
        <p:spPr>
          <a:xfrm>
            <a:off x="381000" y="1419224"/>
            <a:ext cx="3705225" cy="4891176"/>
          </a:xfrm>
          <a:prstGeom prst="rect">
            <a:avLst/>
          </a:prstGeom>
          <a:noFill/>
          <a:ln>
            <a:noFill/>
          </a:ln>
        </p:spPr>
      </p:pic>
      <p:sp>
        <p:nvSpPr>
          <p:cNvPr id="848" name="Google Shape;848;p99"/>
          <p:cNvSpPr txBox="1"/>
          <p:nvPr/>
        </p:nvSpPr>
        <p:spPr>
          <a:xfrm>
            <a:off x="380999" y="396270"/>
            <a:ext cx="8429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Step 6: Compute Conditional pattern base(CPB) for each item : </a:t>
            </a:r>
            <a:r>
              <a:rPr b="0" i="0" lang="en-US" sz="1800" u="none" cap="none" strike="noStrike">
                <a:solidFill>
                  <a:srgbClr val="292929"/>
                </a:solidFill>
                <a:latin typeface="Arial"/>
                <a:ea typeface="Arial"/>
                <a:cs typeface="Arial"/>
                <a:sym typeface="Arial"/>
              </a:rPr>
              <a:t>It is apath labels of all the paths which lead to any node of the given item in the FP tree.</a:t>
            </a:r>
            <a:endParaRPr b="0" i="0" sz="1800" u="none" cap="none" strike="noStrike">
              <a:solidFill>
                <a:srgbClr val="000000"/>
              </a:solidFill>
              <a:latin typeface="Arial"/>
              <a:ea typeface="Arial"/>
              <a:cs typeface="Arial"/>
              <a:sym typeface="Arial"/>
            </a:endParaRPr>
          </a:p>
        </p:txBody>
      </p:sp>
      <p:graphicFrame>
        <p:nvGraphicFramePr>
          <p:cNvPr id="849" name="Google Shape;849;p99"/>
          <p:cNvGraphicFramePr/>
          <p:nvPr/>
        </p:nvGraphicFramePr>
        <p:xfrm>
          <a:off x="4317650" y="2476500"/>
          <a:ext cx="3000000" cy="3000000"/>
        </p:xfrm>
        <a:graphic>
          <a:graphicData uri="http://schemas.openxmlformats.org/drawingml/2006/table">
            <a:tbl>
              <a:tblPr>
                <a:noFill/>
                <a:tableStyleId>{086D4C72-82FA-49D7-8CA1-5EECBA5C5776}</a:tableStyleId>
              </a:tblPr>
              <a:tblGrid>
                <a:gridCol w="562325"/>
                <a:gridCol w="40684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Item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Conditional Pattern Base(Path to reach item)</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{{D,A:1},{D,E,A,B:1,{D,E,B:1}}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{{D,E,A:1},{D,E:2}}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{{D:1},{D,E:2}}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55" name="Google Shape;855;p100"/>
          <p:cNvSpPr txBox="1"/>
          <p:nvPr/>
        </p:nvSpPr>
        <p:spPr>
          <a:xfrm>
            <a:off x="380999" y="396270"/>
            <a:ext cx="84297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Step 7: Build Conditional FP Tree for each item.</a:t>
            </a:r>
            <a:endParaRPr b="1" i="0" sz="18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92929"/>
                </a:solidFill>
                <a:latin typeface="Arial"/>
                <a:ea typeface="Arial"/>
                <a:cs typeface="Arial"/>
                <a:sym typeface="Arial"/>
              </a:rPr>
              <a:t>For this, take the set of elements which is common in all the paths in the conditional pattern base for that item and calculate the support count by summing the support counts of all the paths in the conditional pattern base.</a:t>
            </a:r>
            <a:endParaRPr b="0" i="0" sz="1800" u="none" cap="none" strike="noStrike">
              <a:solidFill>
                <a:srgbClr val="292929"/>
              </a:solidFill>
              <a:latin typeface="Arial"/>
              <a:ea typeface="Arial"/>
              <a:cs typeface="Arial"/>
              <a:sym typeface="Arial"/>
            </a:endParaRPr>
          </a:p>
        </p:txBody>
      </p:sp>
      <p:graphicFrame>
        <p:nvGraphicFramePr>
          <p:cNvPr id="856" name="Google Shape;856;p100"/>
          <p:cNvGraphicFramePr/>
          <p:nvPr/>
        </p:nvGraphicFramePr>
        <p:xfrm>
          <a:off x="86125" y="2148175"/>
          <a:ext cx="3000000" cy="3000000"/>
        </p:xfrm>
        <a:graphic>
          <a:graphicData uri="http://schemas.openxmlformats.org/drawingml/2006/table">
            <a:tbl>
              <a:tblPr>
                <a:noFill/>
                <a:tableStyleId>{086D4C72-82FA-49D7-8CA1-5EECBA5C5776}</a:tableStyleId>
              </a:tblPr>
              <a:tblGrid>
                <a:gridCol w="736725"/>
                <a:gridCol w="4304550"/>
                <a:gridCol w="3817025"/>
              </a:tblGrid>
              <a:tr h="38100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Item</a:t>
                      </a:r>
                      <a:endParaRPr b="1" sz="15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Conditional Pattern Base(Path to reach item)</a:t>
                      </a:r>
                      <a:endParaRPr b="1" sz="15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Conditional Frequent Pattern Tree</a:t>
                      </a:r>
                      <a:endParaRPr b="1" sz="15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{{D,A:1},{D,E,A,B:1,{D,E,B:1}}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{D:3}</a:t>
                      </a:r>
                      <a:br>
                        <a:rPr lang="en-US" sz="1400" u="none" cap="none" strike="noStrike"/>
                      </a:b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{{D,E,A:1},{D,E:2}}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{{D:1},{D,E:2}}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0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62" name="Google Shape;862;p101"/>
          <p:cNvSpPr txBox="1"/>
          <p:nvPr/>
        </p:nvSpPr>
        <p:spPr>
          <a:xfrm>
            <a:off x="380999" y="396270"/>
            <a:ext cx="84297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Step 8: Generate Frequent Patterns</a:t>
            </a:r>
            <a:endParaRPr b="1" i="0" sz="18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 </a:t>
            </a:r>
            <a:r>
              <a:rPr b="0" i="0" lang="en-US" sz="1800" u="none" cap="none" strike="noStrike">
                <a:solidFill>
                  <a:srgbClr val="292929"/>
                </a:solidFill>
                <a:latin typeface="Arial"/>
                <a:ea typeface="Arial"/>
                <a:cs typeface="Arial"/>
                <a:sym typeface="Arial"/>
              </a:rPr>
              <a:t>Generate frequent pattern rules by pairing the items of conditional frequent pattern tree set to the corresponding item as shown below.</a:t>
            </a:r>
            <a:endParaRPr b="0" i="0" sz="1800" u="none" cap="none" strike="noStrike">
              <a:solidFill>
                <a:srgbClr val="292929"/>
              </a:solidFill>
              <a:latin typeface="Arial"/>
              <a:ea typeface="Arial"/>
              <a:cs typeface="Arial"/>
              <a:sym typeface="Arial"/>
            </a:endParaRPr>
          </a:p>
        </p:txBody>
      </p:sp>
      <p:graphicFrame>
        <p:nvGraphicFramePr>
          <p:cNvPr id="863" name="Google Shape;863;p101"/>
          <p:cNvGraphicFramePr/>
          <p:nvPr/>
        </p:nvGraphicFramePr>
        <p:xfrm>
          <a:off x="86125" y="1462375"/>
          <a:ext cx="3000000" cy="3000000"/>
        </p:xfrm>
        <a:graphic>
          <a:graphicData uri="http://schemas.openxmlformats.org/drawingml/2006/table">
            <a:tbl>
              <a:tblPr>
                <a:noFill/>
                <a:tableStyleId>{086D4C72-82FA-49D7-8CA1-5EECBA5C5776}</a:tableStyleId>
              </a:tblPr>
              <a:tblGrid>
                <a:gridCol w="700250"/>
                <a:gridCol w="4341025"/>
                <a:gridCol w="3817025"/>
              </a:tblGrid>
              <a:tr h="381000">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Item</a:t>
                      </a:r>
                      <a:endParaRPr b="1" sz="1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Conditional Pattern Base(Path to reach item)</a:t>
                      </a:r>
                      <a:endParaRPr b="1" sz="1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Conditional Frequent Pattern Tree</a:t>
                      </a:r>
                      <a:endParaRPr b="1" sz="16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{{D,A:1},{D,E,A,B:1,{D,E,B:1}}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{D:3}</a:t>
                      </a:r>
                      <a:br>
                        <a:rPr lang="en-US" sz="1400" u="none" cap="none" strike="noStrike"/>
                      </a:b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{{D,E,A:1},{D,E:2}}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{{D:1},{D,E:2}}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tc>
              </a:tr>
            </a:tbl>
          </a:graphicData>
        </a:graphic>
      </p:graphicFrame>
      <p:graphicFrame>
        <p:nvGraphicFramePr>
          <p:cNvPr id="864" name="Google Shape;864;p101"/>
          <p:cNvGraphicFramePr/>
          <p:nvPr/>
        </p:nvGraphicFramePr>
        <p:xfrm>
          <a:off x="571500" y="4442150"/>
          <a:ext cx="3000000" cy="3000000"/>
        </p:xfrm>
        <a:graphic>
          <a:graphicData uri="http://schemas.openxmlformats.org/drawingml/2006/table">
            <a:tbl>
              <a:tblPr>
                <a:noFill/>
                <a:tableStyleId>{086D4C72-82FA-49D7-8CA1-5EECBA5C5776}</a:tableStyleId>
              </a:tblPr>
              <a:tblGrid>
                <a:gridCol w="1066000"/>
                <a:gridCol w="6173000"/>
              </a:tblGrid>
              <a:tr h="405375">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Item</a:t>
                      </a:r>
                      <a:endParaRPr b="1" sz="16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Frequent Pattern Generated</a:t>
                      </a:r>
                      <a:endParaRPr b="1" sz="1600" u="none" cap="none" strike="noStrike"/>
                    </a:p>
                  </a:txBody>
                  <a:tcPr marT="91425" marB="91425" marR="91425" marL="91425"/>
                </a:tc>
              </a:tr>
              <a:tr h="38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{&lt;D,F: 3&gt;}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{&lt;D,B:3&gt;, &lt;E,B:3&gt;,&lt;D,E,B:3&gt;}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{&lt;D,A:3&gt;}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405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{&lt;D,E:4&gt;}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0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70" name="Google Shape;870;p102"/>
          <p:cNvSpPr txBox="1"/>
          <p:nvPr/>
        </p:nvSpPr>
        <p:spPr>
          <a:xfrm>
            <a:off x="380999" y="396270"/>
            <a:ext cx="8429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Step 8: Write frequent pattern Rules</a:t>
            </a:r>
            <a:endParaRPr b="1" i="0" sz="18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 </a:t>
            </a:r>
            <a:endParaRPr b="0" i="0" sz="1800" u="none" cap="none" strike="noStrike">
              <a:solidFill>
                <a:srgbClr val="292929"/>
              </a:solidFill>
              <a:latin typeface="Arial"/>
              <a:ea typeface="Arial"/>
              <a:cs typeface="Arial"/>
              <a:sym typeface="Arial"/>
            </a:endParaRPr>
          </a:p>
        </p:txBody>
      </p:sp>
      <p:sp>
        <p:nvSpPr>
          <p:cNvPr id="871" name="Google Shape;871;p102"/>
          <p:cNvSpPr txBox="1"/>
          <p:nvPr/>
        </p:nvSpPr>
        <p:spPr>
          <a:xfrm>
            <a:off x="552075" y="1608400"/>
            <a:ext cx="7734600" cy="30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ahoma"/>
                <a:ea typeface="Tahoma"/>
                <a:cs typeface="Tahoma"/>
                <a:sym typeface="Tahoma"/>
              </a:rPr>
              <a:t>The rules that satisfy minimum confidence threshold ae strong association rules .</a:t>
            </a:r>
            <a:endParaRPr b="0" i="0" sz="28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65314" y="381000"/>
            <a:ext cx="8621486"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sz="2800"/>
              <a:t>Frequent Itemset,Closed Itemset and Maximal Frequent Itemset</a:t>
            </a:r>
            <a:endParaRPr sz="2800"/>
          </a:p>
        </p:txBody>
      </p:sp>
      <p:sp>
        <p:nvSpPr>
          <p:cNvPr id="167" name="Google Shape;167;p2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8" name="Google Shape;168;p22"/>
          <p:cNvPicPr preferRelativeResize="0"/>
          <p:nvPr/>
        </p:nvPicPr>
        <p:blipFill rotWithShape="1">
          <a:blip r:embed="rId3">
            <a:alphaModFix/>
          </a:blip>
          <a:srcRect b="0" l="0" r="0" t="0"/>
          <a:stretch/>
        </p:blipFill>
        <p:spPr>
          <a:xfrm>
            <a:off x="512275" y="1480850"/>
            <a:ext cx="7803050" cy="46261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03"/>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rPr lang="en-US"/>
              <a:t>Example 2</a:t>
            </a:r>
            <a:endParaRPr b="0" i="0" sz="3600" u="none" cap="none" strike="noStrike">
              <a:solidFill>
                <a:schemeClr val="dk2"/>
              </a:solidFill>
              <a:latin typeface="Tahoma"/>
              <a:ea typeface="Tahoma"/>
              <a:cs typeface="Tahoma"/>
              <a:sym typeface="Tahoma"/>
            </a:endParaRPr>
          </a:p>
        </p:txBody>
      </p:sp>
      <p:sp>
        <p:nvSpPr>
          <p:cNvPr id="877" name="Google Shape;877;p103"/>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878" name="Google Shape;878;p10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79" name="Google Shape;879;p103"/>
          <p:cNvPicPr preferRelativeResize="0"/>
          <p:nvPr/>
        </p:nvPicPr>
        <p:blipFill rotWithShape="1">
          <a:blip r:embed="rId3">
            <a:alphaModFix/>
          </a:blip>
          <a:srcRect b="0" l="0" r="0" t="0"/>
          <a:stretch/>
        </p:blipFill>
        <p:spPr>
          <a:xfrm>
            <a:off x="381000" y="1381125"/>
            <a:ext cx="7610475" cy="5095875"/>
          </a:xfrm>
          <a:prstGeom prst="rect">
            <a:avLst/>
          </a:prstGeom>
          <a:noFill/>
          <a:ln>
            <a:noFill/>
          </a:ln>
        </p:spPr>
      </p:pic>
      <p:pic>
        <p:nvPicPr>
          <p:cNvPr id="880" name="Google Shape;880;p103"/>
          <p:cNvPicPr preferRelativeResize="0"/>
          <p:nvPr/>
        </p:nvPicPr>
        <p:blipFill rotWithShape="1">
          <a:blip r:embed="rId4">
            <a:alphaModFix/>
          </a:blip>
          <a:srcRect b="0" l="0" r="0" t="0"/>
          <a:stretch/>
        </p:blipFill>
        <p:spPr>
          <a:xfrm>
            <a:off x="4886325" y="2323711"/>
            <a:ext cx="3638550" cy="419100"/>
          </a:xfrm>
          <a:prstGeom prst="rect">
            <a:avLst/>
          </a:prstGeom>
          <a:noFill/>
          <a:ln>
            <a:noFill/>
          </a:ln>
        </p:spPr>
      </p:pic>
      <p:pic>
        <p:nvPicPr>
          <p:cNvPr id="881" name="Google Shape;881;p103"/>
          <p:cNvPicPr preferRelativeResize="0"/>
          <p:nvPr/>
        </p:nvPicPr>
        <p:blipFill rotWithShape="1">
          <a:blip r:embed="rId5">
            <a:alphaModFix/>
          </a:blip>
          <a:srcRect b="0" l="0" r="0" t="0"/>
          <a:stretch/>
        </p:blipFill>
        <p:spPr>
          <a:xfrm>
            <a:off x="4730134" y="2933700"/>
            <a:ext cx="4438650" cy="4953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04"/>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887" name="Google Shape;887;p10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88" name="Google Shape;888;p104"/>
          <p:cNvPicPr preferRelativeResize="0"/>
          <p:nvPr/>
        </p:nvPicPr>
        <p:blipFill rotWithShape="1">
          <a:blip r:embed="rId3">
            <a:alphaModFix/>
          </a:blip>
          <a:srcRect b="0" l="0" r="0" t="0"/>
          <a:stretch/>
        </p:blipFill>
        <p:spPr>
          <a:xfrm>
            <a:off x="466919" y="1371600"/>
            <a:ext cx="3619500" cy="3543300"/>
          </a:xfrm>
          <a:prstGeom prst="rect">
            <a:avLst/>
          </a:prstGeom>
          <a:noFill/>
          <a:ln>
            <a:noFill/>
          </a:ln>
        </p:spPr>
      </p:pic>
      <p:pic>
        <p:nvPicPr>
          <p:cNvPr id="889" name="Google Shape;889;p104"/>
          <p:cNvPicPr preferRelativeResize="0"/>
          <p:nvPr/>
        </p:nvPicPr>
        <p:blipFill rotWithShape="1">
          <a:blip r:embed="rId4">
            <a:alphaModFix/>
          </a:blip>
          <a:srcRect b="0" l="0" r="0" t="0"/>
          <a:stretch/>
        </p:blipFill>
        <p:spPr>
          <a:xfrm>
            <a:off x="4095750" y="1371600"/>
            <a:ext cx="4591050" cy="1238250"/>
          </a:xfrm>
          <a:prstGeom prst="rect">
            <a:avLst/>
          </a:prstGeom>
          <a:noFill/>
          <a:ln>
            <a:noFill/>
          </a:ln>
        </p:spPr>
      </p:pic>
      <p:pic>
        <p:nvPicPr>
          <p:cNvPr id="890" name="Google Shape;890;p104"/>
          <p:cNvPicPr preferRelativeResize="0"/>
          <p:nvPr/>
        </p:nvPicPr>
        <p:blipFill rotWithShape="1">
          <a:blip r:embed="rId5">
            <a:alphaModFix/>
          </a:blip>
          <a:srcRect b="0" l="0" r="0" t="0"/>
          <a:stretch/>
        </p:blipFill>
        <p:spPr>
          <a:xfrm>
            <a:off x="4138612" y="2609850"/>
            <a:ext cx="4505325" cy="3581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0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96" name="Google Shape;896;p105"/>
          <p:cNvPicPr preferRelativeResize="0"/>
          <p:nvPr/>
        </p:nvPicPr>
        <p:blipFill rotWithShape="1">
          <a:blip r:embed="rId3">
            <a:alphaModFix/>
          </a:blip>
          <a:srcRect b="0" l="0" r="0" t="0"/>
          <a:stretch/>
        </p:blipFill>
        <p:spPr>
          <a:xfrm>
            <a:off x="1057275" y="609600"/>
            <a:ext cx="7387550" cy="5638800"/>
          </a:xfrm>
          <a:prstGeom prst="rect">
            <a:avLst/>
          </a:prstGeom>
          <a:noFill/>
          <a:ln>
            <a:noFill/>
          </a:ln>
        </p:spPr>
      </p:pic>
      <p:sp>
        <p:nvSpPr>
          <p:cNvPr id="897" name="Google Shape;897;p105"/>
          <p:cNvSpPr txBox="1"/>
          <p:nvPr/>
        </p:nvSpPr>
        <p:spPr>
          <a:xfrm>
            <a:off x="5690675" y="5690675"/>
            <a:ext cx="2754300" cy="25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Ordered Itemsets</a:t>
            </a:r>
            <a:endParaRPr b="0" i="0" sz="1600" u="none" cap="none" strike="noStrike">
              <a:solidFill>
                <a:schemeClr val="dk1"/>
              </a:solidFill>
              <a:latin typeface="Tahoma"/>
              <a:ea typeface="Tahoma"/>
              <a:cs typeface="Tahoma"/>
              <a:sym typeface="Tahom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6"/>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903" name="Google Shape;903;p106"/>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904" name="Google Shape;904;p106"/>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905" name="Google Shape;905;p106"/>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06" name="Google Shape;906;p106"/>
          <p:cNvPicPr preferRelativeResize="0"/>
          <p:nvPr/>
        </p:nvPicPr>
        <p:blipFill rotWithShape="1">
          <a:blip r:embed="rId3">
            <a:alphaModFix/>
          </a:blip>
          <a:srcRect b="0" l="0" r="0" t="0"/>
          <a:stretch/>
        </p:blipFill>
        <p:spPr>
          <a:xfrm>
            <a:off x="414337" y="371475"/>
            <a:ext cx="8315325" cy="61150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7"/>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912" name="Google Shape;912;p107"/>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913" name="Google Shape;913;p107"/>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914" name="Google Shape;914;p10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15" name="Google Shape;915;p107"/>
          <p:cNvPicPr preferRelativeResize="0"/>
          <p:nvPr/>
        </p:nvPicPr>
        <p:blipFill rotWithShape="1">
          <a:blip r:embed="rId3">
            <a:alphaModFix/>
          </a:blip>
          <a:srcRect b="0" l="0" r="0" t="0"/>
          <a:stretch/>
        </p:blipFill>
        <p:spPr>
          <a:xfrm>
            <a:off x="514350" y="990600"/>
            <a:ext cx="8115300" cy="5334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08"/>
          <p:cNvSpPr txBox="1"/>
          <p:nvPr>
            <p:ph type="title"/>
          </p:nvPr>
        </p:nvSpPr>
        <p:spPr>
          <a:xfrm>
            <a:off x="381000" y="381000"/>
            <a:ext cx="83058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1400"/>
              <a:buNone/>
            </a:pPr>
            <a:r>
              <a:t/>
            </a:r>
            <a:endParaRPr b="0" i="0" sz="3600" u="none" cap="none" strike="noStrike">
              <a:solidFill>
                <a:schemeClr val="dk2"/>
              </a:solidFill>
              <a:latin typeface="Tahoma"/>
              <a:ea typeface="Tahoma"/>
              <a:cs typeface="Tahoma"/>
              <a:sym typeface="Tahoma"/>
            </a:endParaRPr>
          </a:p>
        </p:txBody>
      </p:sp>
      <p:sp>
        <p:nvSpPr>
          <p:cNvPr id="921" name="Google Shape;921;p108"/>
          <p:cNvSpPr txBox="1"/>
          <p:nvPr>
            <p:ph idx="1" type="body"/>
          </p:nvPr>
        </p:nvSpPr>
        <p:spPr>
          <a:xfrm>
            <a:off x="3810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922" name="Google Shape;922;p108"/>
          <p:cNvSpPr txBox="1"/>
          <p:nvPr>
            <p:ph idx="2" type="body"/>
          </p:nvPr>
        </p:nvSpPr>
        <p:spPr>
          <a:xfrm>
            <a:off x="4648200" y="1371600"/>
            <a:ext cx="4114800" cy="510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560"/>
              </a:spcBef>
              <a:spcAft>
                <a:spcPts val="0"/>
              </a:spcAft>
              <a:buClr>
                <a:schemeClr val="folHlink"/>
              </a:buClr>
              <a:buSzPts val="168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923" name="Google Shape;923;p10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24" name="Google Shape;924;p108"/>
          <p:cNvPicPr preferRelativeResize="0"/>
          <p:nvPr/>
        </p:nvPicPr>
        <p:blipFill rotWithShape="1">
          <a:blip r:embed="rId3">
            <a:alphaModFix/>
          </a:blip>
          <a:srcRect b="0" l="0" r="0" t="0"/>
          <a:stretch/>
        </p:blipFill>
        <p:spPr>
          <a:xfrm>
            <a:off x="280987" y="1143000"/>
            <a:ext cx="8734425" cy="53340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30" name="Google Shape;930;p109"/>
          <p:cNvPicPr preferRelativeResize="0"/>
          <p:nvPr/>
        </p:nvPicPr>
        <p:blipFill rotWithShape="1">
          <a:blip r:embed="rId3">
            <a:alphaModFix/>
          </a:blip>
          <a:srcRect b="0" l="0" r="0" t="0"/>
          <a:stretch/>
        </p:blipFill>
        <p:spPr>
          <a:xfrm>
            <a:off x="727205" y="1328737"/>
            <a:ext cx="971550" cy="390525"/>
          </a:xfrm>
          <a:prstGeom prst="rect">
            <a:avLst/>
          </a:prstGeom>
          <a:noFill/>
          <a:ln>
            <a:noFill/>
          </a:ln>
        </p:spPr>
      </p:pic>
      <p:pic>
        <p:nvPicPr>
          <p:cNvPr id="931" name="Google Shape;931;p109"/>
          <p:cNvPicPr preferRelativeResize="0"/>
          <p:nvPr/>
        </p:nvPicPr>
        <p:blipFill rotWithShape="1">
          <a:blip r:embed="rId4">
            <a:alphaModFix/>
          </a:blip>
          <a:srcRect b="0" l="0" r="0" t="0"/>
          <a:stretch/>
        </p:blipFill>
        <p:spPr>
          <a:xfrm>
            <a:off x="2446338" y="1390649"/>
            <a:ext cx="5268912" cy="52863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37" name="Google Shape;937;p110"/>
          <p:cNvSpPr txBox="1"/>
          <p:nvPr/>
        </p:nvSpPr>
        <p:spPr>
          <a:xfrm>
            <a:off x="380999" y="396270"/>
            <a:ext cx="8429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Step 6: Compute Conditional pattern base(CPB) for each item : </a:t>
            </a:r>
            <a:r>
              <a:rPr b="0" i="0" lang="en-US" sz="1800" u="none" cap="none" strike="noStrike">
                <a:solidFill>
                  <a:srgbClr val="292929"/>
                </a:solidFill>
                <a:latin typeface="Arial"/>
                <a:ea typeface="Arial"/>
                <a:cs typeface="Arial"/>
                <a:sym typeface="Arial"/>
              </a:rPr>
              <a:t>It is apath labels of all the paths which lead to any node of the given item in the FP tree.</a:t>
            </a:r>
            <a:endParaRPr b="0" i="0" sz="1800" u="none" cap="none" strike="noStrike">
              <a:solidFill>
                <a:srgbClr val="000000"/>
              </a:solidFill>
              <a:latin typeface="Arial"/>
              <a:ea typeface="Arial"/>
              <a:cs typeface="Arial"/>
              <a:sym typeface="Arial"/>
            </a:endParaRPr>
          </a:p>
        </p:txBody>
      </p:sp>
      <p:graphicFrame>
        <p:nvGraphicFramePr>
          <p:cNvPr id="938" name="Google Shape;938;p110"/>
          <p:cNvGraphicFramePr/>
          <p:nvPr/>
        </p:nvGraphicFramePr>
        <p:xfrm>
          <a:off x="4317650" y="2476500"/>
          <a:ext cx="3000000" cy="3000000"/>
        </p:xfrm>
        <a:graphic>
          <a:graphicData uri="http://schemas.openxmlformats.org/drawingml/2006/table">
            <a:tbl>
              <a:tblPr>
                <a:noFill/>
                <a:tableStyleId>{086D4C72-82FA-49D7-8CA1-5EECBA5C5776}</a:tableStyleId>
              </a:tblPr>
              <a:tblGrid>
                <a:gridCol w="562325"/>
                <a:gridCol w="40684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Item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Conditional Pattern Base(Path to reach item)</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{{B,D,A,E:1},{B,A,,E:1},{B:1}}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{{D,A:1},{B,D,A:2},{B,A:1}}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{{D:1},{B,D:3},{B:1},}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tc>
              </a:tr>
            </a:tbl>
          </a:graphicData>
        </a:graphic>
      </p:graphicFrame>
      <p:pic>
        <p:nvPicPr>
          <p:cNvPr id="939" name="Google Shape;939;p110"/>
          <p:cNvPicPr preferRelativeResize="0"/>
          <p:nvPr/>
        </p:nvPicPr>
        <p:blipFill rotWithShape="1">
          <a:blip r:embed="rId3">
            <a:alphaModFix/>
          </a:blip>
          <a:srcRect b="0" l="0" r="0" t="0"/>
          <a:stretch/>
        </p:blipFill>
        <p:spPr>
          <a:xfrm>
            <a:off x="-144450" y="1390650"/>
            <a:ext cx="4340801" cy="528637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45" name="Google Shape;945;p111"/>
          <p:cNvSpPr txBox="1"/>
          <p:nvPr/>
        </p:nvSpPr>
        <p:spPr>
          <a:xfrm>
            <a:off x="380999" y="396270"/>
            <a:ext cx="84297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Step 7: Build Conditional FP Tree for each item.</a:t>
            </a:r>
            <a:endParaRPr b="1" i="0" sz="18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92929"/>
                </a:solidFill>
                <a:latin typeface="Arial"/>
                <a:ea typeface="Arial"/>
                <a:cs typeface="Arial"/>
                <a:sym typeface="Arial"/>
              </a:rPr>
              <a:t>For this, take the set of elements which is common in all the paths in the conditional pattern base for that item and calculate the support count by summing the support counts of all the paths in the conditional pattern base.</a:t>
            </a:r>
            <a:endParaRPr b="0" i="0" sz="1800" u="none" cap="none" strike="noStrike">
              <a:solidFill>
                <a:srgbClr val="292929"/>
              </a:solidFill>
              <a:latin typeface="Arial"/>
              <a:ea typeface="Arial"/>
              <a:cs typeface="Arial"/>
              <a:sym typeface="Arial"/>
            </a:endParaRPr>
          </a:p>
        </p:txBody>
      </p:sp>
      <p:graphicFrame>
        <p:nvGraphicFramePr>
          <p:cNvPr id="946" name="Google Shape;946;p111"/>
          <p:cNvGraphicFramePr/>
          <p:nvPr/>
        </p:nvGraphicFramePr>
        <p:xfrm>
          <a:off x="86125" y="2148175"/>
          <a:ext cx="3000000" cy="3000000"/>
        </p:xfrm>
        <a:graphic>
          <a:graphicData uri="http://schemas.openxmlformats.org/drawingml/2006/table">
            <a:tbl>
              <a:tblPr>
                <a:noFill/>
                <a:tableStyleId>{086D4C72-82FA-49D7-8CA1-5EECBA5C5776}</a:tableStyleId>
              </a:tblPr>
              <a:tblGrid>
                <a:gridCol w="736725"/>
                <a:gridCol w="4304550"/>
                <a:gridCol w="3817025"/>
              </a:tblGrid>
              <a:tr h="38100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Item</a:t>
                      </a:r>
                      <a:endParaRPr b="1" sz="15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Conditional Pattern Base(Path to reach item)</a:t>
                      </a:r>
                      <a:endParaRPr b="1" sz="15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Conditional Frequent Pattern Tree</a:t>
                      </a:r>
                      <a:endParaRPr b="1" sz="15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{{B,D,A,E:1},{B,A,,E:1},{B:1}}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{B:3}</a:t>
                      </a:r>
                      <a:br>
                        <a:rPr lang="en-US" sz="1400" u="none" cap="none" strike="noStrike"/>
                      </a:b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{{D,A:1},{B,D,A:2},{B,A:1}}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{A:4}</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{{D:1},{B,D:3},{B:1},}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{B:4}</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52" name="Google Shape;952;p112"/>
          <p:cNvSpPr txBox="1"/>
          <p:nvPr/>
        </p:nvSpPr>
        <p:spPr>
          <a:xfrm>
            <a:off x="380999" y="396270"/>
            <a:ext cx="84297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Step 8: Generate Frequent Patterns</a:t>
            </a:r>
            <a:endParaRPr b="1" i="0" sz="1800" u="none" cap="none" strike="noStrike">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92929"/>
                </a:solidFill>
                <a:latin typeface="Arial"/>
                <a:ea typeface="Arial"/>
                <a:cs typeface="Arial"/>
                <a:sym typeface="Arial"/>
              </a:rPr>
              <a:t> </a:t>
            </a:r>
            <a:r>
              <a:rPr b="0" i="0" lang="en-US" sz="1800" u="none" cap="none" strike="noStrike">
                <a:solidFill>
                  <a:srgbClr val="292929"/>
                </a:solidFill>
                <a:latin typeface="Arial"/>
                <a:ea typeface="Arial"/>
                <a:cs typeface="Arial"/>
                <a:sym typeface="Arial"/>
              </a:rPr>
              <a:t>Generate frequent pattern rules by pairing the items of conditional frequent pattern tree set to the corresponding item as shown below.</a:t>
            </a:r>
            <a:endParaRPr b="0" i="0" sz="1800" u="none" cap="none" strike="noStrike">
              <a:solidFill>
                <a:srgbClr val="292929"/>
              </a:solidFill>
              <a:latin typeface="Arial"/>
              <a:ea typeface="Arial"/>
              <a:cs typeface="Arial"/>
              <a:sym typeface="Arial"/>
            </a:endParaRPr>
          </a:p>
        </p:txBody>
      </p:sp>
      <p:graphicFrame>
        <p:nvGraphicFramePr>
          <p:cNvPr id="953" name="Google Shape;953;p112"/>
          <p:cNvGraphicFramePr/>
          <p:nvPr/>
        </p:nvGraphicFramePr>
        <p:xfrm>
          <a:off x="571500" y="4442150"/>
          <a:ext cx="3000000" cy="3000000"/>
        </p:xfrm>
        <a:graphic>
          <a:graphicData uri="http://schemas.openxmlformats.org/drawingml/2006/table">
            <a:tbl>
              <a:tblPr>
                <a:noFill/>
                <a:tableStyleId>{086D4C72-82FA-49D7-8CA1-5EECBA5C5776}</a:tableStyleId>
              </a:tblPr>
              <a:tblGrid>
                <a:gridCol w="1066000"/>
                <a:gridCol w="6173000"/>
              </a:tblGrid>
              <a:tr h="405375">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Item</a:t>
                      </a:r>
                      <a:endParaRPr b="1" sz="16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Frequent Pattern Generated</a:t>
                      </a:r>
                      <a:endParaRPr b="1" sz="1600" u="none" cap="none" strike="noStrike"/>
                    </a:p>
                  </a:txBody>
                  <a:tcPr marT="91425" marB="91425" marR="91425" marL="91425"/>
                </a:tc>
              </a:tr>
              <a:tr h="38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{&lt;B,C: 3&gt;}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{&lt;A,E:4&gt;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405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{&lt;B:4&gt;}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98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graphicFrame>
        <p:nvGraphicFramePr>
          <p:cNvPr id="954" name="Google Shape;954;p112"/>
          <p:cNvGraphicFramePr/>
          <p:nvPr/>
        </p:nvGraphicFramePr>
        <p:xfrm>
          <a:off x="86125" y="1462375"/>
          <a:ext cx="3000000" cy="3000000"/>
        </p:xfrm>
        <a:graphic>
          <a:graphicData uri="http://schemas.openxmlformats.org/drawingml/2006/table">
            <a:tbl>
              <a:tblPr>
                <a:noFill/>
                <a:tableStyleId>{086D4C72-82FA-49D7-8CA1-5EECBA5C5776}</a:tableStyleId>
              </a:tblPr>
              <a:tblGrid>
                <a:gridCol w="736725"/>
                <a:gridCol w="4304550"/>
                <a:gridCol w="3817025"/>
              </a:tblGrid>
              <a:tr h="38100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Item</a:t>
                      </a:r>
                      <a:endParaRPr b="1" sz="15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Conditional Pattern Base(Path to reach item)</a:t>
                      </a:r>
                      <a:endParaRPr b="1" sz="15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t>Conditional Frequent Pattern Tree</a:t>
                      </a:r>
                      <a:endParaRPr b="1" sz="15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{{B,D,A,E:1},{B,A,,E:1},{B:1}}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{B:3}</a:t>
                      </a:r>
                      <a:br>
                        <a:rPr lang="en-US" sz="1400" u="none" cap="none" strike="noStrike"/>
                      </a:b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{{D,A:1},{B,D,A:2},{B,A:1}}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{A:4}</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{{D:1},{B,D:3},{B:1},}</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{B:4}</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